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57" r:id="rId5"/>
    <p:sldId id="267" r:id="rId6"/>
    <p:sldId id="262" r:id="rId7"/>
    <p:sldId id="268" r:id="rId8"/>
    <p:sldId id="272" r:id="rId9"/>
    <p:sldId id="287" r:id="rId10"/>
    <p:sldId id="273" r:id="rId11"/>
    <p:sldId id="263" r:id="rId12"/>
    <p:sldId id="274" r:id="rId13"/>
    <p:sldId id="280" r:id="rId14"/>
    <p:sldId id="281" r:id="rId15"/>
    <p:sldId id="282" r:id="rId16"/>
    <p:sldId id="265" r:id="rId17"/>
    <p:sldId id="283" r:id="rId18"/>
    <p:sldId id="284" r:id="rId19"/>
    <p:sldId id="291" r:id="rId20"/>
    <p:sldId id="266" r:id="rId21"/>
    <p:sldId id="285" r:id="rId22"/>
    <p:sldId id="288" r:id="rId23"/>
    <p:sldId id="289"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66881" autoAdjust="0"/>
  </p:normalViewPr>
  <p:slideViewPr>
    <p:cSldViewPr snapToGrid="0">
      <p:cViewPr varScale="1">
        <p:scale>
          <a:sx n="64" d="100"/>
          <a:sy n="64" d="100"/>
        </p:scale>
        <p:origin x="90" y="186"/>
      </p:cViewPr>
      <p:guideLst/>
    </p:cSldViewPr>
  </p:slideViewPr>
  <p:notesTextViewPr>
    <p:cViewPr>
      <p:scale>
        <a:sx n="1" d="1"/>
        <a:sy n="1" d="1"/>
      </p:scale>
      <p:origin x="0" y="0"/>
    </p:cViewPr>
  </p:notesTextViewPr>
  <p:notesViewPr>
    <p:cSldViewPr snapToGrid="0">
      <p:cViewPr varScale="1">
        <p:scale>
          <a:sx n="79" d="100"/>
          <a:sy n="79" d="100"/>
        </p:scale>
        <p:origin x="210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6C9C7-BDEA-4CB8-AE0F-95959350127A}"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9361B-CB5C-490B-B680-EE71B4CD6C8A}" type="slidenum">
              <a:rPr lang="en-US" smtClean="0"/>
              <a:t>‹#›</a:t>
            </a:fld>
            <a:endParaRPr lang="en-US"/>
          </a:p>
        </p:txBody>
      </p:sp>
    </p:spTree>
    <p:extLst>
      <p:ext uri="{BB962C8B-B14F-4D97-AF65-F5344CB8AC3E}">
        <p14:creationId xmlns:p14="http://schemas.microsoft.com/office/powerpoint/2010/main" val="215897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Inge for that warm introduction.</a:t>
            </a:r>
          </a:p>
          <a:p>
            <a:endParaRPr lang="en-US" dirty="0"/>
          </a:p>
          <a:p>
            <a:r>
              <a:rPr lang="en-US" dirty="0"/>
              <a:t>Hello, everyone, and thank you for coming. I am here to talk with you about how librarians can help in the research process.</a:t>
            </a:r>
          </a:p>
          <a:p>
            <a:endParaRPr lang="en-US" dirty="0"/>
          </a:p>
          <a:p>
            <a:r>
              <a:rPr lang="en-US" dirty="0"/>
              <a:t>As you might expect, I will mostly focus on those parts of the research process that involve information finding and use, and every consultation type I will be describing will not be for everyone. Depending on your own expertise and where you are professionally, you may seek to engage with a librarian more or less on any of the services I will describe. </a:t>
            </a:r>
          </a:p>
        </p:txBody>
      </p:sp>
      <p:sp>
        <p:nvSpPr>
          <p:cNvPr id="4" name="Slide Number Placeholder 3"/>
          <p:cNvSpPr>
            <a:spLocks noGrp="1"/>
          </p:cNvSpPr>
          <p:nvPr>
            <p:ph type="sldNum" sz="quarter" idx="5"/>
          </p:nvPr>
        </p:nvSpPr>
        <p:spPr/>
        <p:txBody>
          <a:bodyPr/>
          <a:lstStyle/>
          <a:p>
            <a:fld id="{FAF9361B-CB5C-490B-B680-EE71B4CD6C8A}" type="slidenum">
              <a:rPr lang="en-US" smtClean="0"/>
              <a:t>1</a:t>
            </a:fld>
            <a:endParaRPr lang="en-US"/>
          </a:p>
        </p:txBody>
      </p:sp>
    </p:spTree>
    <p:extLst>
      <p:ext uri="{BB962C8B-B14F-4D97-AF65-F5344CB8AC3E}">
        <p14:creationId xmlns:p14="http://schemas.microsoft.com/office/powerpoint/2010/main" val="12091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one that everyone thinks of when they think of librarians, and for good reason. This is a major way we can contribute to your research process. </a:t>
            </a:r>
          </a:p>
          <a:p>
            <a:endParaRPr lang="en-US" dirty="0"/>
          </a:p>
          <a:p>
            <a:r>
              <a:rPr lang="en-US" dirty="0"/>
              <a:t>So let’s break it down a bit, for those who haven’t worked with a librarian before, and there are these 4 main areas within the Searching category (read them).</a:t>
            </a:r>
          </a:p>
          <a:p>
            <a:endParaRPr lang="en-US" dirty="0"/>
          </a:p>
          <a:p>
            <a:r>
              <a:rPr lang="en-US" dirty="0"/>
              <a:t>Another thing to know is that, depending upon your library, there may be a range of possibilities for how you interact with a librarian in the search process. If you’d like the librarian to deliver a fully formed search to your inbox, then you may simply need a brief meeting to get some of those many questions answered before the librarian launches into the search.</a:t>
            </a:r>
          </a:p>
          <a:p>
            <a:endParaRPr lang="en-US" dirty="0"/>
          </a:p>
          <a:p>
            <a:r>
              <a:rPr lang="en-US" dirty="0"/>
              <a:t>However, if you would like to be involved in the search, you can do that too. You and your librarian can meet and walk through all of these steps, creating a search together. This can be especially helpful for those of you who have less experience with literature searching, because you can learn so much about your topic along the way.</a:t>
            </a:r>
          </a:p>
        </p:txBody>
      </p:sp>
      <p:sp>
        <p:nvSpPr>
          <p:cNvPr id="4" name="Slide Number Placeholder 3"/>
          <p:cNvSpPr>
            <a:spLocks noGrp="1"/>
          </p:cNvSpPr>
          <p:nvPr>
            <p:ph type="sldNum" sz="quarter" idx="5"/>
          </p:nvPr>
        </p:nvSpPr>
        <p:spPr/>
        <p:txBody>
          <a:bodyPr/>
          <a:lstStyle/>
          <a:p>
            <a:fld id="{FAF9361B-CB5C-490B-B680-EE71B4CD6C8A}" type="slidenum">
              <a:rPr lang="en-US" smtClean="0"/>
              <a:t>11</a:t>
            </a:fld>
            <a:endParaRPr lang="en-US"/>
          </a:p>
        </p:txBody>
      </p:sp>
    </p:spTree>
    <p:extLst>
      <p:ext uri="{BB962C8B-B14F-4D97-AF65-F5344CB8AC3E}">
        <p14:creationId xmlns:p14="http://schemas.microsoft.com/office/powerpoint/2010/main" val="104613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people selecting which databases to search for literature is very straightforward. In the health sciences it almost always involves PubMed or Medline and often CINAHL too.</a:t>
            </a:r>
          </a:p>
          <a:p>
            <a:endParaRPr lang="en-US" dirty="0"/>
          </a:p>
          <a:p>
            <a:r>
              <a:rPr lang="en-US" dirty="0"/>
              <a:t>What librarians can help you do is identify databases that are outside the health sciences. If you have a topic that has multidisciplinary aspects (developmental disorders or community health topics, possibly), you could be well served by dipping into databases from other disciplines like APA’s </a:t>
            </a:r>
            <a:r>
              <a:rPr lang="en-US" dirty="0" err="1"/>
              <a:t>PsycInfo</a:t>
            </a:r>
            <a:r>
              <a:rPr lang="en-US" dirty="0"/>
              <a:t> or Sociological Abstracts, or ERIC). You might discover pockets of relevant literature you had no idea existed.</a:t>
            </a:r>
          </a:p>
        </p:txBody>
      </p:sp>
      <p:sp>
        <p:nvSpPr>
          <p:cNvPr id="4" name="Slide Number Placeholder 3"/>
          <p:cNvSpPr>
            <a:spLocks noGrp="1"/>
          </p:cNvSpPr>
          <p:nvPr>
            <p:ph type="sldNum" sz="quarter" idx="5"/>
          </p:nvPr>
        </p:nvSpPr>
        <p:spPr/>
        <p:txBody>
          <a:bodyPr/>
          <a:lstStyle/>
          <a:p>
            <a:fld id="{FAF9361B-CB5C-490B-B680-EE71B4CD6C8A}" type="slidenum">
              <a:rPr lang="en-US" smtClean="0"/>
              <a:t>12</a:t>
            </a:fld>
            <a:endParaRPr lang="en-US"/>
          </a:p>
        </p:txBody>
      </p:sp>
    </p:spTree>
    <p:extLst>
      <p:ext uri="{BB962C8B-B14F-4D97-AF65-F5344CB8AC3E}">
        <p14:creationId xmlns:p14="http://schemas.microsoft.com/office/powerpoint/2010/main" val="172321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always more challenging than you think it should be, especially if you are trying to get anything close to a comprehensive picture of the literature on a topic.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often when people begin searching a topic, they see-saw between too many and too few results. It feels like you can go from a results list of 5 articles to 2 million in PubMed quite easily. What searching really involves is making decisions about the scope of your question and what’s included and probably even more importantly, what’s not.</a:t>
            </a:r>
          </a:p>
          <a:p>
            <a:r>
              <a:rPr lang="en-US" dirty="0"/>
              <a:t>Librarians can help you find the combination of terms that will get you a useful and relevant set of results. </a:t>
            </a:r>
          </a:p>
          <a:p>
            <a:endParaRPr lang="en-US" dirty="0"/>
          </a:p>
          <a:p>
            <a:r>
              <a:rPr lang="en-US" dirty="0"/>
              <a:t>To get there usually involves lots of brainstorming, looking at other sources to mine them for vocabulary, and examining the subject headings created by the databases., Think Medline’s MeSH (Medical Subject Headings). </a:t>
            </a:r>
          </a:p>
          <a:p>
            <a:endParaRPr lang="en-US" dirty="0"/>
          </a:p>
          <a:p>
            <a:endParaRPr lang="en-US" dirty="0"/>
          </a:p>
          <a:p>
            <a:r>
              <a:rPr lang="en-US" dirty="0"/>
              <a:t>For those who aren’t familiar with subject headings, those are systems of controlled vocabulary created by the databases so that there are consistent ways to refer to subjects and topics. The classic example is for hypertension. If you know that the database uses the subject heading “hypertension” then you don’t need to search for “high blook pressure” as well. You’ll know that even if an author uses “high blood pressure” the database will still tag that article with the subject heading “hypertension.”  It can mean less guess work for you as a searcher, because you don’t have to predict the enormous variety of ways authors might refer to topics. You simply need to know the way the database refers to topics. </a:t>
            </a:r>
          </a:p>
          <a:p>
            <a:endParaRPr lang="en-US" dirty="0"/>
          </a:p>
          <a:p>
            <a:r>
              <a:rPr lang="en-US" dirty="0"/>
              <a:t>Subject headings can be tricky, but its an area librarians know well.</a:t>
            </a:r>
          </a:p>
          <a:p>
            <a:endParaRPr lang="en-US" dirty="0"/>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13</a:t>
            </a:fld>
            <a:endParaRPr lang="en-US"/>
          </a:p>
        </p:txBody>
      </p:sp>
    </p:spTree>
    <p:extLst>
      <p:ext uri="{BB962C8B-B14F-4D97-AF65-F5344CB8AC3E}">
        <p14:creationId xmlns:p14="http://schemas.microsoft.com/office/powerpoint/2010/main" val="351585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search terms, then you need to put them together into a search strategy.</a:t>
            </a:r>
          </a:p>
          <a:p>
            <a:endParaRPr lang="en-US" dirty="0"/>
          </a:p>
          <a:p>
            <a:r>
              <a:rPr lang="en-US" dirty="0"/>
              <a:t>So that includes all of the tools for putting searches together (and, or, truncation, quotation marks, etc.). This is definitely an area where you could take the time to learn all of these search techniques, but why both when you have a librarian who already knows how to use them and is happy to help? </a:t>
            </a:r>
          </a:p>
          <a:p>
            <a:endParaRPr lang="en-US" dirty="0"/>
          </a:p>
          <a:p>
            <a:r>
              <a:rPr lang="en-US" dirty="0"/>
              <a:t>The search strategy also includes evaluating (and most likely revising) your search based on the results you get back after trying it out, which, of course, includes getting specific about your inclusion/exclusion criteria and being clear on what is and isn’t relevant literature. </a:t>
            </a:r>
          </a:p>
          <a:p>
            <a:endParaRPr lang="en-US" dirty="0"/>
          </a:p>
          <a:p>
            <a:r>
              <a:rPr lang="en-US" dirty="0"/>
              <a:t>Having conversations with a librarian about all of these can be very helpful.</a:t>
            </a:r>
          </a:p>
        </p:txBody>
      </p:sp>
      <p:sp>
        <p:nvSpPr>
          <p:cNvPr id="4" name="Slide Number Placeholder 3"/>
          <p:cNvSpPr>
            <a:spLocks noGrp="1"/>
          </p:cNvSpPr>
          <p:nvPr>
            <p:ph type="sldNum" sz="quarter" idx="5"/>
          </p:nvPr>
        </p:nvSpPr>
        <p:spPr/>
        <p:txBody>
          <a:bodyPr/>
          <a:lstStyle/>
          <a:p>
            <a:fld id="{FAF9361B-CB5C-490B-B680-EE71B4CD6C8A}" type="slidenum">
              <a:rPr lang="en-US" smtClean="0"/>
              <a:t>14</a:t>
            </a:fld>
            <a:endParaRPr lang="en-US"/>
          </a:p>
        </p:txBody>
      </p:sp>
    </p:spTree>
    <p:extLst>
      <p:ext uri="{BB962C8B-B14F-4D97-AF65-F5344CB8AC3E}">
        <p14:creationId xmlns:p14="http://schemas.microsoft.com/office/powerpoint/2010/main" val="40858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help you navigate how to actually use the databases with all of their (sometimes overwhelming number of) features. </a:t>
            </a:r>
          </a:p>
          <a:p>
            <a:endParaRPr lang="en-US" dirty="0"/>
          </a:p>
          <a:p>
            <a:r>
              <a:rPr lang="en-US" dirty="0"/>
              <a:t>These include the limits and filters that can help you narrow your </a:t>
            </a:r>
            <a:r>
              <a:rPr lang="en-US"/>
              <a:t>results by selecting </a:t>
            </a:r>
            <a:r>
              <a:rPr lang="en-US" dirty="0"/>
              <a:t>publication date ranges, the language of the article, and study population characteristics. I will warn you that not all databases are created equal when it comes to these filters and limits and that there are some hidden rules about how they work. </a:t>
            </a:r>
          </a:p>
          <a:p>
            <a:endParaRPr lang="en-US" dirty="0"/>
          </a:p>
          <a:p>
            <a:r>
              <a:rPr lang="en-US" dirty="0"/>
              <a:t>For example, if you apply any of the filters related to study subjects (age, species, </a:t>
            </a:r>
            <a:r>
              <a:rPr lang="en-US" dirty="0" err="1"/>
              <a:t>etc</a:t>
            </a:r>
            <a:r>
              <a:rPr lang="en-US" dirty="0"/>
              <a:t>), you are automatically limiting your search results to studies. I know that sounds obvious when I say it out loud, but if you would like to see commentaries or analyses that aren’t strictly the results of research, then you should avoid the filters and use keywords to describe your population instead.</a:t>
            </a:r>
          </a:p>
          <a:p>
            <a:endParaRPr lang="en-US" dirty="0"/>
          </a:p>
          <a:p>
            <a:r>
              <a:rPr lang="en-US" dirty="0"/>
              <a:t>Back to more database tools, we can also use those other features like creating accounts, saving searches, and setting up email alerts to let you know when knew content that meets your search criteria has been added to the database.</a:t>
            </a:r>
          </a:p>
          <a:p>
            <a:endParaRPr lang="en-US" dirty="0"/>
          </a:p>
          <a:p>
            <a:r>
              <a:rPr lang="en-US" dirty="0"/>
              <a:t>OK, let’s move on from Searching to the next category…</a:t>
            </a:r>
          </a:p>
        </p:txBody>
      </p:sp>
      <p:sp>
        <p:nvSpPr>
          <p:cNvPr id="4" name="Slide Number Placeholder 3"/>
          <p:cNvSpPr>
            <a:spLocks noGrp="1"/>
          </p:cNvSpPr>
          <p:nvPr>
            <p:ph type="sldNum" sz="quarter" idx="5"/>
          </p:nvPr>
        </p:nvSpPr>
        <p:spPr/>
        <p:txBody>
          <a:bodyPr/>
          <a:lstStyle/>
          <a:p>
            <a:fld id="{FAF9361B-CB5C-490B-B680-EE71B4CD6C8A}" type="slidenum">
              <a:rPr lang="en-US" smtClean="0"/>
              <a:t>15</a:t>
            </a:fld>
            <a:endParaRPr lang="en-US"/>
          </a:p>
        </p:txBody>
      </p:sp>
    </p:spTree>
    <p:extLst>
      <p:ext uri="{BB962C8B-B14F-4D97-AF65-F5344CB8AC3E}">
        <p14:creationId xmlns:p14="http://schemas.microsoft.com/office/powerpoint/2010/main" val="263550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Organizing. This is another classic area for librarian help. So let’s talk about what all of this means.</a:t>
            </a:r>
          </a:p>
        </p:txBody>
      </p:sp>
      <p:sp>
        <p:nvSpPr>
          <p:cNvPr id="4" name="Slide Number Placeholder 3"/>
          <p:cNvSpPr>
            <a:spLocks noGrp="1"/>
          </p:cNvSpPr>
          <p:nvPr>
            <p:ph type="sldNum" sz="quarter" idx="5"/>
          </p:nvPr>
        </p:nvSpPr>
        <p:spPr/>
        <p:txBody>
          <a:bodyPr/>
          <a:lstStyle/>
          <a:p>
            <a:fld id="{FAF9361B-CB5C-490B-B680-EE71B4CD6C8A}" type="slidenum">
              <a:rPr lang="en-US" smtClean="0"/>
              <a:t>16</a:t>
            </a:fld>
            <a:endParaRPr lang="en-US"/>
          </a:p>
        </p:txBody>
      </p:sp>
    </p:spTree>
    <p:extLst>
      <p:ext uri="{BB962C8B-B14F-4D97-AF65-F5344CB8AC3E}">
        <p14:creationId xmlns:p14="http://schemas.microsoft.com/office/powerpoint/2010/main" val="14145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libraries subscribe to and/or support one or more citation management tools to help their researchers gather, organize, and format their articles and references. These can be crucial tools to keep your sources at your fingertips and save you time formatting your citations and references.</a:t>
            </a:r>
          </a:p>
          <a:p>
            <a:endParaRPr lang="en-US" dirty="0"/>
          </a:p>
          <a:p>
            <a:r>
              <a:rPr lang="en-US" dirty="0"/>
              <a:t>If you’ve ever had the pleasure of using APA format as you prepare your manuscript only to discover that the journal you want to submit to is from Springer and therefore uses their “unique” style, seen no where else, and have to entirely reformat your citations and references, you will appreciate that changing between styles in one of these tools is a snap. Most of them even have the rules for those “unique” styles journals insist on using.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way, whether you are interested in the organization or the formatting or both, before you get started on a major literature search or if you already have piles of pdfs floating around your drives, it’s time to sit down with a librarian and learn to use one of these tools. </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17</a:t>
            </a:fld>
            <a:endParaRPr lang="en-US"/>
          </a:p>
        </p:txBody>
      </p:sp>
    </p:spTree>
    <p:extLst>
      <p:ext uri="{BB962C8B-B14F-4D97-AF65-F5344CB8AC3E}">
        <p14:creationId xmlns:p14="http://schemas.microsoft.com/office/powerpoint/2010/main" val="182366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step beyond the </a:t>
            </a:r>
            <a:r>
              <a:rPr lang="en-US" dirty="0" err="1"/>
              <a:t>Zoteros</a:t>
            </a:r>
            <a:r>
              <a:rPr lang="en-US" dirty="0"/>
              <a:t> and other software applications for organizing your articles, there are all sorts of data matrices that can help you pull out the relevant information from those articles and keep it all in one place. Depending on how your matrix or table is organized it can help you begin synthesizing the information you’ve found as well. </a:t>
            </a:r>
          </a:p>
          <a:p>
            <a:endParaRPr lang="en-US" dirty="0"/>
          </a:p>
          <a:p>
            <a:r>
              <a:rPr lang="en-US" dirty="0"/>
              <a:t>Librarians are often familiar with these tools and can help you select the one that meets your needs. </a:t>
            </a:r>
          </a:p>
          <a:p>
            <a:endParaRPr lang="en-US" dirty="0"/>
          </a:p>
          <a:p>
            <a:r>
              <a:rPr lang="en-US" dirty="0"/>
              <a:t>As for data management, for this one I am referring to the data you collect in your research. Some libraries have data management librarians who will assist you through the entire research data lifecycle: planning, acquiring, analyzing, and preserving. You’ll want to get to know that person.</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18</a:t>
            </a:fld>
            <a:endParaRPr lang="en-US"/>
          </a:p>
        </p:txBody>
      </p:sp>
    </p:spTree>
    <p:extLst>
      <p:ext uri="{BB962C8B-B14F-4D97-AF65-F5344CB8AC3E}">
        <p14:creationId xmlns:p14="http://schemas.microsoft.com/office/powerpoint/2010/main" val="167744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and scoping reviews involve all of the previous knowledge and skills but to the Nth degree. </a:t>
            </a:r>
          </a:p>
          <a:p>
            <a:endParaRPr lang="en-US" dirty="0"/>
          </a:p>
          <a:p>
            <a:r>
              <a:rPr lang="en-US" dirty="0"/>
              <a:t>For those who are not familiar with these methods, the research method involves a comprehensive search of the literature that addresses a particular question or to map the available literature more broadly, in the case of a scoping review.</a:t>
            </a:r>
          </a:p>
          <a:p>
            <a:endParaRPr lang="en-US" dirty="0"/>
          </a:p>
          <a:p>
            <a:r>
              <a:rPr lang="en-US" dirty="0"/>
              <a:t>You will want to work closely with a librarian in all of the stages previously described</a:t>
            </a:r>
          </a:p>
          <a:p>
            <a:pPr marL="171450" indent="-171450">
              <a:buFont typeface="Arial" panose="020B0604020202020204" pitchFamily="34" charset="0"/>
              <a:buChar char="•"/>
            </a:pPr>
            <a:r>
              <a:rPr lang="en-US" dirty="0"/>
              <a:t>Developing a question</a:t>
            </a:r>
          </a:p>
          <a:p>
            <a:pPr marL="628650" lvl="1" indent="-171450">
              <a:buFont typeface="Arial" panose="020B0604020202020204" pitchFamily="34" charset="0"/>
              <a:buChar char="•"/>
            </a:pPr>
            <a:r>
              <a:rPr lang="en-US" dirty="0"/>
              <a:t>Determining that a review does not already exist</a:t>
            </a:r>
          </a:p>
          <a:p>
            <a:pPr marL="628650" lvl="1" indent="-171450">
              <a:buFont typeface="Arial" panose="020B0604020202020204" pitchFamily="34" charset="0"/>
              <a:buChar char="•"/>
            </a:pPr>
            <a:r>
              <a:rPr lang="en-US" dirty="0"/>
              <a:t>Scope becomes very important when you consider the need to extract data from </a:t>
            </a:r>
            <a:r>
              <a:rPr lang="en-US" dirty="0" err="1"/>
              <a:t>analzye</a:t>
            </a:r>
            <a:r>
              <a:rPr lang="en-US" dirty="0"/>
              <a:t> all of articles that meet your criteria</a:t>
            </a:r>
          </a:p>
          <a:p>
            <a:pPr marL="628650" lvl="1" indent="-171450">
              <a:buFont typeface="Arial" panose="020B0604020202020204" pitchFamily="34" charset="0"/>
              <a:buChar char="•"/>
            </a:pPr>
            <a:r>
              <a:rPr lang="en-US" dirty="0"/>
              <a:t>Choosing the right type of review for your question</a:t>
            </a:r>
          </a:p>
          <a:p>
            <a:pPr marL="171450" lvl="0" indent="-171450">
              <a:buFont typeface="Arial" panose="020B0604020202020204" pitchFamily="34" charset="0"/>
              <a:buChar char="•"/>
            </a:pPr>
            <a:r>
              <a:rPr lang="en-US" dirty="0"/>
              <a:t>Literature searching</a:t>
            </a:r>
          </a:p>
          <a:p>
            <a:pPr marL="628650" lvl="1" indent="-171450">
              <a:buFont typeface="Arial" panose="020B0604020202020204" pitchFamily="34" charset="0"/>
              <a:buChar char="•"/>
            </a:pPr>
            <a:r>
              <a:rPr lang="en-US" dirty="0"/>
              <a:t>Selecting all of the databases that contain literature relevant to your subject area</a:t>
            </a:r>
          </a:p>
          <a:p>
            <a:pPr marL="628650" lvl="1" indent="-171450">
              <a:buFont typeface="Arial" panose="020B0604020202020204" pitchFamily="34" charset="0"/>
              <a:buChar char="•"/>
            </a:pPr>
            <a:r>
              <a:rPr lang="en-US" dirty="0"/>
              <a:t>Developing a search that is as inclusive as possible without being entirely overwhelming (see note about needing to actually read and analyze every article that fits your criteria)</a:t>
            </a:r>
          </a:p>
          <a:p>
            <a:pPr marL="628650" lvl="1" indent="-171450">
              <a:buFont typeface="Arial" panose="020B0604020202020204" pitchFamily="34" charset="0"/>
              <a:buChar char="•"/>
            </a:pPr>
            <a:r>
              <a:rPr lang="en-US" dirty="0"/>
              <a:t>Applying filters and limits appropriately</a:t>
            </a:r>
          </a:p>
          <a:p>
            <a:pPr marL="171450" lvl="0" indent="-171450">
              <a:buFont typeface="Arial" panose="020B0604020202020204" pitchFamily="34" charset="0"/>
              <a:buChar char="•"/>
            </a:pPr>
            <a:r>
              <a:rPr lang="en-US" dirty="0"/>
              <a:t>Organizing</a:t>
            </a:r>
          </a:p>
          <a:p>
            <a:pPr marL="628650" lvl="1" indent="-171450">
              <a:buFont typeface="Arial" panose="020B0604020202020204" pitchFamily="34" charset="0"/>
              <a:buChar char="•"/>
            </a:pPr>
            <a:r>
              <a:rPr lang="en-US" dirty="0"/>
              <a:t>Using reference management tools to deal with the large number of articles you’ll be collecting</a:t>
            </a:r>
          </a:p>
          <a:p>
            <a:pPr marL="628650" lvl="1" indent="-171450">
              <a:buFont typeface="Arial" panose="020B0604020202020204" pitchFamily="34" charset="0"/>
              <a:buChar char="•"/>
            </a:pPr>
            <a:r>
              <a:rPr lang="en-US" dirty="0"/>
              <a:t>Employing other tools such as Covidence to keep you organized through the screening process and keeping track of the decision making so that you have clear data to report in your Methods and Results sections</a:t>
            </a:r>
          </a:p>
          <a:p>
            <a:pPr marL="628650" lvl="1" indent="-171450">
              <a:buFont typeface="Arial" panose="020B0604020202020204" pitchFamily="34" charset="0"/>
              <a:buChar char="•"/>
            </a:pPr>
            <a:r>
              <a:rPr lang="en-US" dirty="0"/>
              <a:t>Thinking through data extraction methods.</a:t>
            </a:r>
          </a:p>
          <a:p>
            <a:pPr marL="628650" lvl="1"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all of those reasons, if you are even considering a systematic or scoping review, I highly recommend inviting a librarian onto your team as a co-author right from the start. </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19</a:t>
            </a:fld>
            <a:endParaRPr lang="en-US"/>
          </a:p>
        </p:txBody>
      </p:sp>
    </p:spTree>
    <p:extLst>
      <p:ext uri="{BB962C8B-B14F-4D97-AF65-F5344CB8AC3E}">
        <p14:creationId xmlns:p14="http://schemas.microsoft.com/office/powerpoint/2010/main" val="149251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get to publishing and beyond.</a:t>
            </a:r>
          </a:p>
        </p:txBody>
      </p:sp>
      <p:sp>
        <p:nvSpPr>
          <p:cNvPr id="4" name="Slide Number Placeholder 3"/>
          <p:cNvSpPr>
            <a:spLocks noGrp="1"/>
          </p:cNvSpPr>
          <p:nvPr>
            <p:ph type="sldNum" sz="quarter" idx="5"/>
          </p:nvPr>
        </p:nvSpPr>
        <p:spPr/>
        <p:txBody>
          <a:bodyPr/>
          <a:lstStyle/>
          <a:p>
            <a:fld id="{FAF9361B-CB5C-490B-B680-EE71B4CD6C8A}" type="slidenum">
              <a:rPr lang="en-US" smtClean="0"/>
              <a:t>20</a:t>
            </a:fld>
            <a:endParaRPr lang="en-US"/>
          </a:p>
        </p:txBody>
      </p:sp>
    </p:spTree>
    <p:extLst>
      <p:ext uri="{BB962C8B-B14F-4D97-AF65-F5344CB8AC3E}">
        <p14:creationId xmlns:p14="http://schemas.microsoft.com/office/powerpoint/2010/main" val="356830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Font typeface="Courier New" panose="02070309020205020404" pitchFamily="49" charset="0"/>
              <a:buNone/>
            </a:pPr>
            <a:r>
              <a:rPr lang="en-US" sz="1100" dirty="0">
                <a:effectLst/>
                <a:latin typeface="Open Sans" panose="020B0606030504020204" pitchFamily="34" charset="0"/>
                <a:ea typeface="Calibri" panose="020F0502020204030204" pitchFamily="34" charset="0"/>
              </a:rPr>
              <a:t>Before diving into the details, I want to start with some general observations of what librarians can bring to the table.</a:t>
            </a:r>
            <a:br>
              <a:rPr lang="en-US" sz="1100" dirty="0">
                <a:effectLst/>
                <a:latin typeface="Open Sans" panose="020B0606030504020204" pitchFamily="34" charset="0"/>
                <a:ea typeface="Calibri" panose="020F0502020204030204" pitchFamily="34" charset="0"/>
              </a:rPr>
            </a:br>
            <a:endParaRPr lang="en-US" sz="1100" dirty="0">
              <a:effectLst/>
              <a:latin typeface="Open Sans" panose="020B0606030504020204" pitchFamily="34" charset="0"/>
              <a:ea typeface="Calibri" panose="020F050202020403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Open Sans" panose="020B0606030504020204" pitchFamily="34" charset="0"/>
                <a:ea typeface="Calibri" panose="020F0502020204030204" pitchFamily="34" charset="0"/>
              </a:rPr>
              <a:t>Helping profession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Open Sans" panose="020B0606030504020204" pitchFamily="34" charset="0"/>
                <a:ea typeface="Calibri" panose="020F0502020204030204" pitchFamily="34" charset="0"/>
              </a:rPr>
              <a:t>Good at asking questions – we are actually taught to ask questions as part of librarian education</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Open Sans" panose="020B0606030504020204" pitchFamily="34" charset="0"/>
                <a:ea typeface="Calibri" panose="020F0502020204030204" pitchFamily="34" charset="0"/>
              </a:rPr>
              <a:t>Bring new light to a topic (clarifying and crystalizing)</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Open Sans" panose="020B0606030504020204" pitchFamily="34" charset="0"/>
                <a:ea typeface="Calibri" panose="020F0502020204030204" pitchFamily="34" charset="0"/>
              </a:rPr>
              <a:t>We ask different questions than most other people, because we tend to think about things through a lens of how we might find information</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Open Sans" panose="020B0606030504020204" pitchFamily="34" charset="0"/>
                <a:ea typeface="Calibri" panose="020F0502020204030204" pitchFamily="34" charset="0"/>
              </a:rPr>
              <a:t>How are people communicating about a topic?</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Open Sans" panose="020B0606030504020204" pitchFamily="34" charset="0"/>
                <a:ea typeface="Calibri" panose="020F0502020204030204" pitchFamily="34" charset="0"/>
              </a:rPr>
              <a:t>Who are the people who are communicating about a topic?</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Open Sans" panose="020B0606030504020204" pitchFamily="34" charset="0"/>
                <a:ea typeface="Calibri" panose="020F0502020204030204" pitchFamily="34" charset="0"/>
              </a:rPr>
              <a:t>Where are those communications happening?</a:t>
            </a: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Open Sans" panose="020B0606030504020204" pitchFamily="34" charset="0"/>
                <a:ea typeface="Calibri" panose="020F0502020204030204" pitchFamily="34" charset="0"/>
              </a:rPr>
              <a:t>Referrals - librarians work with a lot of people, usually know where to go for other services, possible collaborators</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2</a:t>
            </a:fld>
            <a:endParaRPr lang="en-US"/>
          </a:p>
        </p:txBody>
      </p:sp>
    </p:spTree>
    <p:extLst>
      <p:ext uri="{BB962C8B-B14F-4D97-AF65-F5344CB8AC3E}">
        <p14:creationId xmlns:p14="http://schemas.microsoft.com/office/powerpoint/2010/main" val="1525691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the right journal for your manuscript is crucial. You will want to pay attention to details about your manuscript such as research design (not every journal accepts every type of research), intended audience, geographic scope, impact, and the length of the manuscript are just a few. </a:t>
            </a:r>
          </a:p>
          <a:p>
            <a:endParaRPr lang="en-US" dirty="0"/>
          </a:p>
          <a:p>
            <a:r>
              <a:rPr lang="en-US" dirty="0"/>
              <a:t>A librarian can help you identify journals that publish articles similar to yours, find who the contact is for letters of inquiry, and review the author instructions with you to make sure your manuscript meets the requirements.</a:t>
            </a:r>
          </a:p>
          <a:p>
            <a:endParaRPr lang="en-US" dirty="0"/>
          </a:p>
          <a:p>
            <a:r>
              <a:rPr lang="en-US" dirty="0"/>
              <a:t>In fact, many people wait until after the manuscript is developed before thinking about this, which can be a mistake and lead to extensive re-writes. Journal selection is something to begin considering as soon as you have a research question and design.</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21</a:t>
            </a:fld>
            <a:endParaRPr lang="en-US"/>
          </a:p>
        </p:txBody>
      </p:sp>
    </p:spTree>
    <p:extLst>
      <p:ext uri="{BB962C8B-B14F-4D97-AF65-F5344CB8AC3E}">
        <p14:creationId xmlns:p14="http://schemas.microsoft.com/office/powerpoint/2010/main" val="286496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have your paper published, you need to let the world know. Librarians have been helping people get the word out about their work for a long time.</a:t>
            </a:r>
          </a:p>
          <a:p>
            <a:endParaRPr lang="en-US" dirty="0"/>
          </a:p>
          <a:p>
            <a:r>
              <a:rPr lang="en-US" dirty="0"/>
              <a:t>These days it may involve some social media, an institutional repository, a Google Scholar profile, and ResearchGate, plus any number of other tools.</a:t>
            </a:r>
          </a:p>
          <a:p>
            <a:endParaRPr lang="en-US" dirty="0"/>
          </a:p>
          <a:p>
            <a:r>
              <a:rPr lang="en-US" dirty="0"/>
              <a:t>Librarians can help you choose the right places to promote your research so that potential collaborators, potential employers, and news media can find you and recognize your expertise.</a:t>
            </a:r>
          </a:p>
          <a:p>
            <a:endParaRPr lang="en-US" dirty="0"/>
          </a:p>
          <a:p>
            <a:r>
              <a:rPr lang="en-US" dirty="0"/>
              <a:t>This is something I’ve begun working on in our new faculty orientation to help people get started. I try to get faculty set up with </a:t>
            </a:r>
            <a:r>
              <a:rPr lang="en-US" dirty="0" err="1"/>
              <a:t>OrcID</a:t>
            </a:r>
            <a:r>
              <a:rPr lang="en-US" dirty="0"/>
              <a:t> and Google Scholar right away so that it just becomes part of what they do. I used to encourage people to sign up with Twitter as well, but we’re still in wait-and-see mode on whether academia decides to abandon that platform and move somewhere else. It’s certainly a bit more up in the air these days. </a:t>
            </a:r>
          </a:p>
        </p:txBody>
      </p:sp>
      <p:sp>
        <p:nvSpPr>
          <p:cNvPr id="4" name="Slide Number Placeholder 3"/>
          <p:cNvSpPr>
            <a:spLocks noGrp="1"/>
          </p:cNvSpPr>
          <p:nvPr>
            <p:ph type="sldNum" sz="quarter" idx="5"/>
          </p:nvPr>
        </p:nvSpPr>
        <p:spPr/>
        <p:txBody>
          <a:bodyPr/>
          <a:lstStyle/>
          <a:p>
            <a:fld id="{FAF9361B-CB5C-490B-B680-EE71B4CD6C8A}" type="slidenum">
              <a:rPr lang="en-US" smtClean="0"/>
              <a:t>22</a:t>
            </a:fld>
            <a:endParaRPr lang="en-US"/>
          </a:p>
        </p:txBody>
      </p:sp>
    </p:spTree>
    <p:extLst>
      <p:ext uri="{BB962C8B-B14F-4D97-AF65-F5344CB8AC3E}">
        <p14:creationId xmlns:p14="http://schemas.microsoft.com/office/powerpoint/2010/main" val="1772435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are faculty and may need to apply for promotion and tenure, this is one more place librarians can help. Librarians can collect metrics that will help you tell the story of the impact of your work. We can find journal impact factors, citation counts, social media engagement, downloads, etc. These numbers can demonstrate your trajectory and growth as your impact expands.</a:t>
            </a:r>
          </a:p>
          <a:p>
            <a:endParaRPr lang="en-US" dirty="0"/>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23</a:t>
            </a:fld>
            <a:endParaRPr lang="en-US"/>
          </a:p>
        </p:txBody>
      </p:sp>
    </p:spTree>
    <p:extLst>
      <p:ext uri="{BB962C8B-B14F-4D97-AF65-F5344CB8AC3E}">
        <p14:creationId xmlns:p14="http://schemas.microsoft.com/office/powerpoint/2010/main" val="3166541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note: the services offered by any particular library may vary, based on staffing, budget constraints, and expertise. I encourage you to reach out to the librarians at your institutions and get to know them and their services. You won’t regret it.</a:t>
            </a:r>
          </a:p>
        </p:txBody>
      </p:sp>
      <p:sp>
        <p:nvSpPr>
          <p:cNvPr id="4" name="Slide Number Placeholder 3"/>
          <p:cNvSpPr>
            <a:spLocks noGrp="1"/>
          </p:cNvSpPr>
          <p:nvPr>
            <p:ph type="sldNum" sz="quarter" idx="5"/>
          </p:nvPr>
        </p:nvSpPr>
        <p:spPr/>
        <p:txBody>
          <a:bodyPr/>
          <a:lstStyle/>
          <a:p>
            <a:fld id="{FAF9361B-CB5C-490B-B680-EE71B4CD6C8A}" type="slidenum">
              <a:rPr lang="en-US" smtClean="0"/>
              <a:t>24</a:t>
            </a:fld>
            <a:endParaRPr lang="en-US"/>
          </a:p>
        </p:txBody>
      </p:sp>
    </p:spTree>
    <p:extLst>
      <p:ext uri="{BB962C8B-B14F-4D97-AF65-F5344CB8AC3E}">
        <p14:creationId xmlns:p14="http://schemas.microsoft.com/office/powerpoint/2010/main" val="223730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functions that librarians can help with that I’m about to talk about came out of a quality improvement project we conducted at the Bellack Library where we interviewed 32 scholars at MGH Institute of Health Professions and asked them how they had used the library’s services and what other help they could have used.</a:t>
            </a:r>
          </a:p>
          <a:p>
            <a:endParaRPr lang="en-US" dirty="0"/>
          </a:p>
          <a:p>
            <a:r>
              <a:rPr lang="en-US" dirty="0"/>
              <a:t>We really wanted to get to know where people had experienced barriers and stumbling blocks, where they turned for help, and the resources that helped them be successful in gathering and presenting information. </a:t>
            </a:r>
          </a:p>
          <a:p>
            <a:endParaRPr lang="en-US" dirty="0"/>
          </a:p>
          <a:p>
            <a:r>
              <a:rPr lang="en-US" dirty="0"/>
              <a:t>Based on our small, site-specific sample, I realize the results we have are not generalizable, but they certainly seem universal. Nothing really earth shattering came from our data. What the results showed us were ways we could communicate with people about how the library can contribute.</a:t>
            </a:r>
          </a:p>
        </p:txBody>
      </p:sp>
      <p:sp>
        <p:nvSpPr>
          <p:cNvPr id="4" name="Slide Number Placeholder 3"/>
          <p:cNvSpPr>
            <a:spLocks noGrp="1"/>
          </p:cNvSpPr>
          <p:nvPr>
            <p:ph type="sldNum" sz="quarter" idx="5"/>
          </p:nvPr>
        </p:nvSpPr>
        <p:spPr/>
        <p:txBody>
          <a:bodyPr/>
          <a:lstStyle/>
          <a:p>
            <a:fld id="{FAF9361B-CB5C-490B-B680-EE71B4CD6C8A}" type="slidenum">
              <a:rPr lang="en-US" smtClean="0"/>
              <a:t>3</a:t>
            </a:fld>
            <a:endParaRPr lang="en-US"/>
          </a:p>
        </p:txBody>
      </p:sp>
    </p:spTree>
    <p:extLst>
      <p:ext uri="{BB962C8B-B14F-4D97-AF65-F5344CB8AC3E}">
        <p14:creationId xmlns:p14="http://schemas.microsoft.com/office/powerpoint/2010/main" val="309790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resulted was something we called the Research Roller Coaster (and how librarians can help).</a:t>
            </a:r>
          </a:p>
          <a:p>
            <a:endParaRPr lang="en-US" dirty="0"/>
          </a:p>
          <a:p>
            <a:r>
              <a:rPr lang="en-US" dirty="0"/>
              <a:t>The roller coaster metaphor came out of all of the emotional ups and downs people described during our interviews.</a:t>
            </a:r>
          </a:p>
          <a:p>
            <a:endParaRPr lang="en-US" dirty="0"/>
          </a:p>
          <a:p>
            <a:r>
              <a:rPr lang="en-US" dirty="0"/>
              <a:t>It also represented the repetitive nature that literature searching can bring, and you’ll soon see that’s why number 2 is situated above the loop-de-loop.</a:t>
            </a:r>
          </a:p>
          <a:p>
            <a:endParaRPr lang="en-US" dirty="0"/>
          </a:p>
          <a:p>
            <a:endParaRPr lang="en-US" dirty="0"/>
          </a:p>
          <a:p>
            <a:r>
              <a:rPr lang="en-US" dirty="0"/>
              <a:t>We found 4 distinct themes that translated into areas where librarians could contribute.</a:t>
            </a:r>
          </a:p>
        </p:txBody>
      </p:sp>
      <p:sp>
        <p:nvSpPr>
          <p:cNvPr id="4" name="Slide Number Placeholder 3"/>
          <p:cNvSpPr>
            <a:spLocks noGrp="1"/>
          </p:cNvSpPr>
          <p:nvPr>
            <p:ph type="sldNum" sz="quarter" idx="5"/>
          </p:nvPr>
        </p:nvSpPr>
        <p:spPr/>
        <p:txBody>
          <a:bodyPr/>
          <a:lstStyle/>
          <a:p>
            <a:fld id="{FAF9361B-CB5C-490B-B680-EE71B4CD6C8A}" type="slidenum">
              <a:rPr lang="en-US" smtClean="0"/>
              <a:t>4</a:t>
            </a:fld>
            <a:endParaRPr lang="en-US"/>
          </a:p>
        </p:txBody>
      </p:sp>
    </p:spTree>
    <p:extLst>
      <p:ext uri="{BB962C8B-B14F-4D97-AF65-F5344CB8AC3E}">
        <p14:creationId xmlns:p14="http://schemas.microsoft.com/office/powerpoint/2010/main" val="189200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area, Developing a Question, had four subtopics within it.</a:t>
            </a:r>
          </a:p>
        </p:txBody>
      </p:sp>
      <p:sp>
        <p:nvSpPr>
          <p:cNvPr id="4" name="Slide Number Placeholder 3"/>
          <p:cNvSpPr>
            <a:spLocks noGrp="1"/>
          </p:cNvSpPr>
          <p:nvPr>
            <p:ph type="sldNum" sz="quarter" idx="5"/>
          </p:nvPr>
        </p:nvSpPr>
        <p:spPr/>
        <p:txBody>
          <a:bodyPr/>
          <a:lstStyle/>
          <a:p>
            <a:fld id="{FAF9361B-CB5C-490B-B680-EE71B4CD6C8A}" type="slidenum">
              <a:rPr lang="en-US" smtClean="0"/>
              <a:t>6</a:t>
            </a:fld>
            <a:endParaRPr lang="en-US"/>
          </a:p>
        </p:txBody>
      </p:sp>
    </p:spTree>
    <p:extLst>
      <p:ext uri="{BB962C8B-B14F-4D97-AF65-F5344CB8AC3E}">
        <p14:creationId xmlns:p14="http://schemas.microsoft.com/office/powerpoint/2010/main" val="40244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up, Scope.</a:t>
            </a:r>
          </a:p>
          <a:p>
            <a:endParaRPr lang="en-US" dirty="0"/>
          </a:p>
          <a:p>
            <a:r>
              <a:rPr lang="en-US" dirty="0"/>
              <a:t>When you are developing a question, it is really important that you select an appropriate scope for that question, and depending on how much you know about the topic, that can be challenging.</a:t>
            </a:r>
          </a:p>
          <a:p>
            <a:endParaRPr lang="en-US" dirty="0"/>
          </a:p>
          <a:p>
            <a:r>
              <a:rPr lang="en-US" dirty="0"/>
              <a:t>…and it is related to the next area within the Developing a Question topic, </a:t>
            </a:r>
          </a:p>
        </p:txBody>
      </p:sp>
      <p:sp>
        <p:nvSpPr>
          <p:cNvPr id="4" name="Slide Number Placeholder 3"/>
          <p:cNvSpPr>
            <a:spLocks noGrp="1"/>
          </p:cNvSpPr>
          <p:nvPr>
            <p:ph type="sldNum" sz="quarter" idx="5"/>
          </p:nvPr>
        </p:nvSpPr>
        <p:spPr/>
        <p:txBody>
          <a:bodyPr/>
          <a:lstStyle/>
          <a:p>
            <a:fld id="{FAF9361B-CB5C-490B-B680-EE71B4CD6C8A}" type="slidenum">
              <a:rPr lang="en-US" smtClean="0"/>
              <a:t>7</a:t>
            </a:fld>
            <a:endParaRPr lang="en-US"/>
          </a:p>
        </p:txBody>
      </p:sp>
    </p:spTree>
    <p:extLst>
      <p:ext uri="{BB962C8B-B14F-4D97-AF65-F5344CB8AC3E}">
        <p14:creationId xmlns:p14="http://schemas.microsoft.com/office/powerpoint/2010/main" val="68207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question needs to be situated in the available evidence. </a:t>
            </a:r>
          </a:p>
          <a:p>
            <a:endParaRPr lang="en-US" dirty="0"/>
          </a:p>
          <a:p>
            <a:r>
              <a:rPr lang="en-US" dirty="0"/>
              <a:t>Knowing what research has come before lets you create a space for your own research with a scope and focus that make sense to the discipline.</a:t>
            </a:r>
          </a:p>
          <a:p>
            <a:endParaRPr lang="en-US" dirty="0"/>
          </a:p>
          <a:p>
            <a:r>
              <a:rPr lang="en-US" dirty="0"/>
              <a:t>Does your area have very little research, well then the scope of your question may need to be broad and more inclusive? If your area has quite a bit of established evidence, then you can really narrow in to identify the niches that haven’t been explored yet. Think a big sprawling epic vs a character study. War and Peace vs The Catcher in the Rye, or perhaps something in between. </a:t>
            </a:r>
          </a:p>
          <a:p>
            <a:endParaRPr lang="en-US" dirty="0"/>
          </a:p>
          <a:p>
            <a:r>
              <a:rPr lang="en-US" dirty="0"/>
              <a:t>In fact, many of my conversations about scope and evidence with researchers often revolve around finding the sweet spot between finding something they care deeply about (necessary for maintaining motivation through the long hours) and something that moves the discipline forward. During the course of these conversations, we will often plan a trajectory of research projects that build on each other to ultimately answer the question that started the inspiration.  </a:t>
            </a:r>
          </a:p>
          <a:p>
            <a:endParaRPr lang="en-US" dirty="0"/>
          </a:p>
          <a:p>
            <a:r>
              <a:rPr lang="en-US" dirty="0"/>
              <a:t>Another conversation I often have with novice researchers is when they have discovered that their topic is one that is almost completely novel to their discipline and the panic sets it, “but what do I cite in my literature review?” Those conversations often involve breaking the topic down into component parts, finding literature about those parts, and then structuring the literature review section of the paper to pull them all together. Or it may involve looking at other disciplines to see if they can cite literature that is parallel but just outside the usual realm.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librarian can help with all of these by diving into the literature and looking at what already exists.</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8</a:t>
            </a:fld>
            <a:endParaRPr lang="en-US"/>
          </a:p>
        </p:txBody>
      </p:sp>
    </p:spTree>
    <p:extLst>
      <p:ext uri="{BB962C8B-B14F-4D97-AF65-F5344CB8AC3E}">
        <p14:creationId xmlns:p14="http://schemas.microsoft.com/office/powerpoint/2010/main" val="303245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come to a librarian with their research method already selected, but occasionally people come to me early in the process with ideas of what they want to do, but not quite settled on how they’re going to do it. </a:t>
            </a:r>
          </a:p>
          <a:p>
            <a:endParaRPr lang="en-US" dirty="0"/>
          </a:p>
          <a:p>
            <a:r>
              <a:rPr lang="en-US" dirty="0"/>
              <a:t>Most frequently it is when there is something novel or unusual about the research design, and the researcher wants to be able to cite previous work that used similar methods or perhaps cite a theoretical framework that helps support the decision to use a particular design.</a:t>
            </a:r>
          </a:p>
          <a:p>
            <a:endParaRPr lang="en-US" dirty="0"/>
          </a:p>
          <a:p>
            <a:r>
              <a:rPr lang="en-US" dirty="0"/>
              <a:t>For example, I just met with one of our PhD students who was going to be using a mixed methods approach where the qualitative and quantitative data would be collected simultaneously and used to explicate a theoretical model. We found a few studies using a convergent parallel model for data collection, but realized they weren’t giving her the information she needed. Through the course of our conversation, she ultimately realized that the place where she could use more guidance was in the area of applying the collected data to the theoretical model. So we changed course and looked for studies that tested models and concepts. </a:t>
            </a:r>
          </a:p>
          <a:p>
            <a:endParaRPr lang="en-US" dirty="0"/>
          </a:p>
          <a:p>
            <a:r>
              <a:rPr lang="en-US" dirty="0"/>
              <a:t>As is so often the case with the conversations I have with researchers. The information she thought she needed coming into the meeting was not at all what she wound up finding the most useful by the end of the conversation. The conversation was a necessary part of the process.</a:t>
            </a:r>
          </a:p>
        </p:txBody>
      </p:sp>
      <p:sp>
        <p:nvSpPr>
          <p:cNvPr id="4" name="Slide Number Placeholder 3"/>
          <p:cNvSpPr>
            <a:spLocks noGrp="1"/>
          </p:cNvSpPr>
          <p:nvPr>
            <p:ph type="sldNum" sz="quarter" idx="5"/>
          </p:nvPr>
        </p:nvSpPr>
        <p:spPr/>
        <p:txBody>
          <a:bodyPr/>
          <a:lstStyle/>
          <a:p>
            <a:fld id="{FAF9361B-CB5C-490B-B680-EE71B4CD6C8A}" type="slidenum">
              <a:rPr lang="en-US" smtClean="0"/>
              <a:t>9</a:t>
            </a:fld>
            <a:endParaRPr lang="en-US"/>
          </a:p>
        </p:txBody>
      </p:sp>
    </p:spTree>
    <p:extLst>
      <p:ext uri="{BB962C8B-B14F-4D97-AF65-F5344CB8AC3E}">
        <p14:creationId xmlns:p14="http://schemas.microsoft.com/office/powerpoint/2010/main" val="228547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of that information that can help you establish the problem you are examining or attempting to solve. Although this seems really straightforward,  data can be tricky. It is often hidden in lengthy government reports or buried in a table in a published paper. Finding these bits and pieces often involves going back to that thinking about “who cares about this data?” “In what context would someone need this data?” “Who might be responsible for collecting this data?” </a:t>
            </a:r>
          </a:p>
          <a:p>
            <a:endParaRPr lang="en-US" dirty="0"/>
          </a:p>
          <a:p>
            <a:r>
              <a:rPr lang="en-US" dirty="0"/>
              <a:t>Somewhat related to background data, librarians can also help you clear up your operational definitions (mostly because we ask so many darn questions) and find citations to back up those decisions if necessary.</a:t>
            </a:r>
          </a:p>
          <a:p>
            <a:endParaRPr lang="en-US" dirty="0"/>
          </a:p>
          <a:p>
            <a:r>
              <a:rPr lang="en-US" dirty="0"/>
              <a:t>Now let’s move onto the second area…</a:t>
            </a:r>
          </a:p>
          <a:p>
            <a:endParaRPr lang="en-US" dirty="0"/>
          </a:p>
        </p:txBody>
      </p:sp>
      <p:sp>
        <p:nvSpPr>
          <p:cNvPr id="4" name="Slide Number Placeholder 3"/>
          <p:cNvSpPr>
            <a:spLocks noGrp="1"/>
          </p:cNvSpPr>
          <p:nvPr>
            <p:ph type="sldNum" sz="quarter" idx="5"/>
          </p:nvPr>
        </p:nvSpPr>
        <p:spPr/>
        <p:txBody>
          <a:bodyPr/>
          <a:lstStyle/>
          <a:p>
            <a:fld id="{FAF9361B-CB5C-490B-B680-EE71B4CD6C8A}" type="slidenum">
              <a:rPr lang="en-US" smtClean="0"/>
              <a:t>10</a:t>
            </a:fld>
            <a:endParaRPr lang="en-US"/>
          </a:p>
        </p:txBody>
      </p:sp>
    </p:spTree>
    <p:extLst>
      <p:ext uri="{BB962C8B-B14F-4D97-AF65-F5344CB8AC3E}">
        <p14:creationId xmlns:p14="http://schemas.microsoft.com/office/powerpoint/2010/main" val="15627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81F2-7A0F-4D81-B4EB-0FFEAC9856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A8790F-AB71-4A4C-BA9A-6044451ED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706F7F-DE59-4DED-868D-3BD93CD4FBE6}"/>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61894072-9039-46DA-95DA-8C70C3E6C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ABBC4-BA6D-49E5-BFE1-9C2C58542DB0}"/>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307714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CDF2-5D34-4E3A-B315-853510BD1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B06645-DE68-4794-9B6B-7253A57BC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8F3B-E288-499D-9354-FD81DDF53A5D}"/>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8384E582-F3A2-4D83-87E2-FD3A48E30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035A7-C7B3-4BA4-93D3-20CDEC12E138}"/>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425268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70937-5583-463C-B9F7-69F209AA5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EC17BB-DEF2-4940-A300-016E94C839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778C0-1371-426E-807F-61E298E91534}"/>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A0E5751A-BD0A-4D7C-B630-B51D301D7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BD52-6599-4101-9CA1-7EAE972B8258}"/>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390410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1906-3055-4589-9B65-3D9FC487A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4E1A6-81CD-44D2-AC4D-D85FF0375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5B636-EF4D-400F-8737-9CF74367830F}"/>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CBC1CC2B-0D38-4F39-9B48-03036BC5F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70B7D-C9FB-47B4-8DE6-070D5A268335}"/>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17489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8852-4C60-4D06-BF03-B0E30DFB64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32D5B-57A5-430B-A17C-82B7FD200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7A13C-BE02-4A1B-B1B2-7428D108822A}"/>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58913E65-D0B3-4641-AF62-58F68E522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9276F-4830-4AB0-BA7C-01A787382248}"/>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287445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723D-16A2-41CA-9DD1-0F105070B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55F07-FA89-49D0-9402-DC3AB5FFA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E0E7D-0BB9-4FB7-8ECC-38DA78A68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F0274-5054-4463-9DC6-901FFD7BAF7A}"/>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6" name="Footer Placeholder 5">
            <a:extLst>
              <a:ext uri="{FF2B5EF4-FFF2-40B4-BE49-F238E27FC236}">
                <a16:creationId xmlns:a16="http://schemas.microsoft.com/office/drawing/2014/main" id="{3E44F26E-2BE6-4371-AA7A-ECA45F1F5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A6C0D-08F3-4088-A0F3-74F390B2C01D}"/>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187851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3F7E-6FBD-4CCD-B1CB-7E2DE696E3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111A4C-852F-4240-8A9A-26D067509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2E560B-9FDD-49FA-ADC3-CE23B773A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FDCA3B-F35D-414E-90A8-1DC3DA0A3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89560-D57E-448B-BFD6-0C9F8EE572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68EEAA-8434-417B-928A-DFE752E798CE}"/>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8" name="Footer Placeholder 7">
            <a:extLst>
              <a:ext uri="{FF2B5EF4-FFF2-40B4-BE49-F238E27FC236}">
                <a16:creationId xmlns:a16="http://schemas.microsoft.com/office/drawing/2014/main" id="{CDDDF0AA-707C-49B1-9A63-5C95D343AC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4A4513-C376-4B08-8661-5B0F5FFEC1D0}"/>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44726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3FF7-38FF-4814-8727-11810745B8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8E899C-C4D0-4F4C-8FFF-3CE93BCDF091}"/>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4" name="Footer Placeholder 3">
            <a:extLst>
              <a:ext uri="{FF2B5EF4-FFF2-40B4-BE49-F238E27FC236}">
                <a16:creationId xmlns:a16="http://schemas.microsoft.com/office/drawing/2014/main" id="{6D4636A8-9FA6-4650-8416-3948BCBF1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DFDA63-B0B4-4F1A-BE45-CE299485AB57}"/>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239650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ABE52-E8FF-4CA0-83AC-044BEC8C1E5E}"/>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3" name="Footer Placeholder 2">
            <a:extLst>
              <a:ext uri="{FF2B5EF4-FFF2-40B4-BE49-F238E27FC236}">
                <a16:creationId xmlns:a16="http://schemas.microsoft.com/office/drawing/2014/main" id="{D69DA4CD-F253-408C-8610-928F4F33C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F8D640-471E-478D-B06A-99C8E77A388A}"/>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23610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71BD-FEDF-4B80-95F2-A7E2BDC4E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18F26-AB57-46A1-972E-DEF2F6CEC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CAC9F-1E16-46FA-8FF6-B7B6CE9FD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6B248-9F49-45C9-8701-B09D7D68BD51}"/>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6" name="Footer Placeholder 5">
            <a:extLst>
              <a:ext uri="{FF2B5EF4-FFF2-40B4-BE49-F238E27FC236}">
                <a16:creationId xmlns:a16="http://schemas.microsoft.com/office/drawing/2014/main" id="{CB0ADC06-ABBF-4DC0-8563-1F4D78BCA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5B889-0555-40E6-B44C-03CCDB716869}"/>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320692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3BD0-4435-4DF8-9AB6-EBCB82E49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6BC7AF-312F-490E-9961-67A55A11B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EC2F5E-3105-4714-A8D1-C155EBBF0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606EB-29BD-45B8-962E-4A6A39D0F117}"/>
              </a:ext>
            </a:extLst>
          </p:cNvPr>
          <p:cNvSpPr>
            <a:spLocks noGrp="1"/>
          </p:cNvSpPr>
          <p:nvPr>
            <p:ph type="dt" sz="half" idx="10"/>
          </p:nvPr>
        </p:nvSpPr>
        <p:spPr/>
        <p:txBody>
          <a:bodyPr/>
          <a:lstStyle/>
          <a:p>
            <a:fld id="{10B482FD-8E96-4EC3-A8B5-CC83144EB480}" type="datetimeFigureOut">
              <a:rPr lang="en-US" smtClean="0"/>
              <a:t>12/20/2022</a:t>
            </a:fld>
            <a:endParaRPr lang="en-US"/>
          </a:p>
        </p:txBody>
      </p:sp>
      <p:sp>
        <p:nvSpPr>
          <p:cNvPr id="6" name="Footer Placeholder 5">
            <a:extLst>
              <a:ext uri="{FF2B5EF4-FFF2-40B4-BE49-F238E27FC236}">
                <a16:creationId xmlns:a16="http://schemas.microsoft.com/office/drawing/2014/main" id="{BACB0A7E-C6BA-49AE-BE16-3E3C22F16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42025-8D84-46C4-B0F8-67696DA442A7}"/>
              </a:ext>
            </a:extLst>
          </p:cNvPr>
          <p:cNvSpPr>
            <a:spLocks noGrp="1"/>
          </p:cNvSpPr>
          <p:nvPr>
            <p:ph type="sldNum" sz="quarter" idx="12"/>
          </p:nvPr>
        </p:nvSpPr>
        <p:spPr/>
        <p:txBody>
          <a:bodyPr/>
          <a:lstStyle/>
          <a:p>
            <a:fld id="{98D5FCDB-1307-431B-8C31-2D9E4CEB5C00}" type="slidenum">
              <a:rPr lang="en-US" smtClean="0"/>
              <a:t>‹#›</a:t>
            </a:fld>
            <a:endParaRPr lang="en-US"/>
          </a:p>
        </p:txBody>
      </p:sp>
    </p:spTree>
    <p:extLst>
      <p:ext uri="{BB962C8B-B14F-4D97-AF65-F5344CB8AC3E}">
        <p14:creationId xmlns:p14="http://schemas.microsoft.com/office/powerpoint/2010/main" val="346379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C2781-0369-40E0-8CC6-F2D18DBB0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BE6ABB-8383-4F60-9ED7-AA590021A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ACA09-B89C-4892-BCBB-3D139985D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482FD-8E96-4EC3-A8B5-CC83144EB480}" type="datetimeFigureOut">
              <a:rPr lang="en-US" smtClean="0"/>
              <a:t>12/20/2022</a:t>
            </a:fld>
            <a:endParaRPr lang="en-US"/>
          </a:p>
        </p:txBody>
      </p:sp>
      <p:sp>
        <p:nvSpPr>
          <p:cNvPr id="5" name="Footer Placeholder 4">
            <a:extLst>
              <a:ext uri="{FF2B5EF4-FFF2-40B4-BE49-F238E27FC236}">
                <a16:creationId xmlns:a16="http://schemas.microsoft.com/office/drawing/2014/main" id="{1B593F2E-59BC-461E-86AF-E68406FE6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D0BCD-1C59-496A-9228-C98BA5E2B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5FCDB-1307-431B-8C31-2D9E4CEB5C00}" type="slidenum">
              <a:rPr lang="en-US" smtClean="0"/>
              <a:t>‹#›</a:t>
            </a:fld>
            <a:endParaRPr lang="en-US"/>
          </a:p>
        </p:txBody>
      </p:sp>
    </p:spTree>
    <p:extLst>
      <p:ext uri="{BB962C8B-B14F-4D97-AF65-F5344CB8AC3E}">
        <p14:creationId xmlns:p14="http://schemas.microsoft.com/office/powerpoint/2010/main" val="18175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lickr.com/photos/21622267@N03/584633736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lickr.com/photos/30478819@N08/4605057610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flickr.com/photos/lilcrabbygal/40346468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flickr.com/photos/chimchim/257151210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flickr.com/photos/triviaqueen/338863871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johnloo/59740973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conall/3438147284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lickr.com/photos/jasoneppink/31903187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172D-675B-4680-9BEE-6E4C10753332}"/>
              </a:ext>
            </a:extLst>
          </p:cNvPr>
          <p:cNvSpPr>
            <a:spLocks noGrp="1"/>
          </p:cNvSpPr>
          <p:nvPr>
            <p:ph type="ctrTitle"/>
          </p:nvPr>
        </p:nvSpPr>
        <p:spPr/>
        <p:txBody>
          <a:bodyPr>
            <a:normAutofit/>
          </a:bodyPr>
          <a:lstStyle/>
          <a:p>
            <a:r>
              <a:rPr lang="en-US" sz="5000" dirty="0">
                <a:effectLst/>
                <a:latin typeface="Lucida Sans" panose="020B0602030504020204" pitchFamily="34" charset="0"/>
                <a:ea typeface="Calibri" panose="020F0502020204030204" pitchFamily="34" charset="0"/>
              </a:rPr>
              <a:t>Librarians as Partners </a:t>
            </a:r>
            <a:br>
              <a:rPr lang="en-US" sz="5000" dirty="0">
                <a:effectLst/>
                <a:latin typeface="Lucida Sans" panose="020B0602030504020204" pitchFamily="34" charset="0"/>
                <a:ea typeface="Calibri" panose="020F0502020204030204" pitchFamily="34" charset="0"/>
              </a:rPr>
            </a:br>
            <a:r>
              <a:rPr lang="en-US" sz="5000" dirty="0">
                <a:effectLst/>
                <a:latin typeface="Lucida Sans" panose="020B0602030504020204" pitchFamily="34" charset="0"/>
                <a:ea typeface="Calibri" panose="020F0502020204030204" pitchFamily="34" charset="0"/>
              </a:rPr>
              <a:t>in Bringing your Research </a:t>
            </a:r>
            <a:br>
              <a:rPr lang="en-US" sz="5000" dirty="0">
                <a:effectLst/>
                <a:latin typeface="Lucida Sans" panose="020B0602030504020204" pitchFamily="34" charset="0"/>
                <a:ea typeface="Calibri" panose="020F0502020204030204" pitchFamily="34" charset="0"/>
              </a:rPr>
            </a:br>
            <a:r>
              <a:rPr lang="en-US" sz="5000" dirty="0">
                <a:effectLst/>
                <a:latin typeface="Lucida Sans" panose="020B0602030504020204" pitchFamily="34" charset="0"/>
                <a:ea typeface="Calibri" panose="020F0502020204030204" pitchFamily="34" charset="0"/>
              </a:rPr>
              <a:t>to Publication</a:t>
            </a:r>
            <a:endParaRPr lang="en-US" sz="5000" dirty="0">
              <a:latin typeface="Lucida Sans" panose="020B0602030504020204" pitchFamily="34" charset="0"/>
            </a:endParaRPr>
          </a:p>
        </p:txBody>
      </p:sp>
      <p:sp>
        <p:nvSpPr>
          <p:cNvPr id="3" name="Subtitle 2">
            <a:extLst>
              <a:ext uri="{FF2B5EF4-FFF2-40B4-BE49-F238E27FC236}">
                <a16:creationId xmlns:a16="http://schemas.microsoft.com/office/drawing/2014/main" id="{B03B5E0F-CBCF-4184-9282-532253B6A131}"/>
              </a:ext>
            </a:extLst>
          </p:cNvPr>
          <p:cNvSpPr>
            <a:spLocks noGrp="1"/>
          </p:cNvSpPr>
          <p:nvPr>
            <p:ph type="subTitle" idx="1"/>
          </p:nvPr>
        </p:nvSpPr>
        <p:spPr>
          <a:xfrm>
            <a:off x="1524000" y="3843577"/>
            <a:ext cx="9144000" cy="1655762"/>
          </a:xfrm>
        </p:spPr>
        <p:txBody>
          <a:bodyPr>
            <a:normAutofit/>
          </a:bodyPr>
          <a:lstStyle/>
          <a:p>
            <a:r>
              <a:rPr lang="en-US" sz="3000" dirty="0"/>
              <a:t>Jessica G. Bell, MS</a:t>
            </a:r>
          </a:p>
          <a:p>
            <a:r>
              <a:rPr lang="en-US" sz="3000" dirty="0"/>
              <a:t>Director of the Library and Learning Experience Design</a:t>
            </a:r>
          </a:p>
        </p:txBody>
      </p:sp>
      <p:pic>
        <p:nvPicPr>
          <p:cNvPr id="5" name="Picture 4" descr="Text&#10;&#10;Description automatically generated">
            <a:extLst>
              <a:ext uri="{FF2B5EF4-FFF2-40B4-BE49-F238E27FC236}">
                <a16:creationId xmlns:a16="http://schemas.microsoft.com/office/drawing/2014/main" id="{BE98BFF1-7251-4579-A511-803981722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586" y="4801437"/>
            <a:ext cx="3094549" cy="1031516"/>
          </a:xfrm>
          <a:prstGeom prst="rect">
            <a:avLst/>
          </a:prstGeom>
        </p:spPr>
      </p:pic>
    </p:spTree>
    <p:extLst>
      <p:ext uri="{BB962C8B-B14F-4D97-AF65-F5344CB8AC3E}">
        <p14:creationId xmlns:p14="http://schemas.microsoft.com/office/powerpoint/2010/main" val="301892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art, line chart, histogram&#10;&#10;Description automatically generated">
            <a:extLst>
              <a:ext uri="{FF2B5EF4-FFF2-40B4-BE49-F238E27FC236}">
                <a16:creationId xmlns:a16="http://schemas.microsoft.com/office/drawing/2014/main" id="{61A08A46-3E91-41D1-94A4-973303E58C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9697" y="545768"/>
            <a:ext cx="5263705" cy="5190014"/>
          </a:xfrm>
        </p:spPr>
      </p:pic>
      <p:grpSp>
        <p:nvGrpSpPr>
          <p:cNvPr id="7" name="Group 6">
            <a:extLst>
              <a:ext uri="{FF2B5EF4-FFF2-40B4-BE49-F238E27FC236}">
                <a16:creationId xmlns:a16="http://schemas.microsoft.com/office/drawing/2014/main" id="{1EE33095-D3FC-48D7-9375-A9BD62D20FAC}"/>
              </a:ext>
            </a:extLst>
          </p:cNvPr>
          <p:cNvGrpSpPr/>
          <p:nvPr/>
        </p:nvGrpSpPr>
        <p:grpSpPr>
          <a:xfrm>
            <a:off x="348343" y="36800"/>
            <a:ext cx="5747657" cy="1288473"/>
            <a:chOff x="836612" y="457200"/>
            <a:chExt cx="5747657" cy="1325563"/>
          </a:xfrm>
        </p:grpSpPr>
        <p:sp>
          <p:nvSpPr>
            <p:cNvPr id="5" name="Title 1">
              <a:extLst>
                <a:ext uri="{FF2B5EF4-FFF2-40B4-BE49-F238E27FC236}">
                  <a16:creationId xmlns:a16="http://schemas.microsoft.com/office/drawing/2014/main" id="{8E35A34C-9525-45D4-A9FE-C41643325DD8}"/>
                </a:ext>
              </a:extLst>
            </p:cNvPr>
            <p:cNvSpPr txBox="1">
              <a:spLocks/>
            </p:cNvSpPr>
            <p:nvPr/>
          </p:nvSpPr>
          <p:spPr>
            <a:xfrm>
              <a:off x="836612" y="457200"/>
              <a:ext cx="5747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solidFill>
                    <a:schemeClr val="bg2">
                      <a:lumMod val="25000"/>
                    </a:schemeClr>
                  </a:solidFill>
                </a:rPr>
                <a:t>	</a:t>
              </a:r>
              <a:r>
                <a:rPr lang="en-US" sz="4000" b="1" dirty="0">
                  <a:solidFill>
                    <a:schemeClr val="bg2">
                      <a:lumMod val="25000"/>
                    </a:schemeClr>
                  </a:solidFill>
                </a:rPr>
                <a:t>Developing a question</a:t>
              </a:r>
            </a:p>
          </p:txBody>
        </p:sp>
        <p:sp>
          <p:nvSpPr>
            <p:cNvPr id="6" name="Oval 5">
              <a:extLst>
                <a:ext uri="{FF2B5EF4-FFF2-40B4-BE49-F238E27FC236}">
                  <a16:creationId xmlns:a16="http://schemas.microsoft.com/office/drawing/2014/main" id="{0FFBD0BD-4CB9-41A3-8CD2-D7493907BF62}"/>
                </a:ext>
              </a:extLst>
            </p:cNvPr>
            <p:cNvSpPr/>
            <p:nvPr/>
          </p:nvSpPr>
          <p:spPr>
            <a:xfrm>
              <a:off x="856867" y="66278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grpSp>
      <p:sp>
        <p:nvSpPr>
          <p:cNvPr id="4" name="TextBox 3">
            <a:extLst>
              <a:ext uri="{FF2B5EF4-FFF2-40B4-BE49-F238E27FC236}">
                <a16:creationId xmlns:a16="http://schemas.microsoft.com/office/drawing/2014/main" id="{87F1CB11-6668-4E84-885E-F0A13EF9D4F4}"/>
              </a:ext>
            </a:extLst>
          </p:cNvPr>
          <p:cNvSpPr txBox="1"/>
          <p:nvPr/>
        </p:nvSpPr>
        <p:spPr>
          <a:xfrm>
            <a:off x="6559698" y="6026727"/>
            <a:ext cx="5452194" cy="738664"/>
          </a:xfrm>
          <a:prstGeom prst="rect">
            <a:avLst/>
          </a:prstGeom>
          <a:noFill/>
        </p:spPr>
        <p:txBody>
          <a:bodyPr wrap="square" rtlCol="0">
            <a:spAutoFit/>
          </a:bodyPr>
          <a:lstStyle/>
          <a:p>
            <a:r>
              <a:rPr lang="en-US" sz="1400" dirty="0"/>
              <a:t>Note: From </a:t>
            </a:r>
            <a:r>
              <a:rPr lang="en-US" sz="1400" i="1" dirty="0"/>
              <a:t>Rollercoaster graph</a:t>
            </a:r>
            <a:r>
              <a:rPr lang="en-US" sz="1400" dirty="0"/>
              <a:t>, by </a:t>
            </a:r>
            <a:r>
              <a:rPr lang="en-US" sz="1400" dirty="0" err="1"/>
              <a:t>ggstopflat</a:t>
            </a:r>
            <a:r>
              <a:rPr lang="en-US" sz="1400" dirty="0"/>
              <a:t>, 2011, Flickr (</a:t>
            </a:r>
            <a:r>
              <a:rPr lang="en-US" sz="1400" dirty="0">
                <a:hlinkClick r:id="rId4"/>
              </a:rPr>
              <a:t>https://www.flickr.com/photos/21622267@N03/5846337367</a:t>
            </a:r>
            <a:r>
              <a:rPr lang="en-US" sz="1400" dirty="0"/>
              <a:t>). CC BY-NC 2.0.</a:t>
            </a:r>
          </a:p>
        </p:txBody>
      </p:sp>
      <p:cxnSp>
        <p:nvCxnSpPr>
          <p:cNvPr id="10" name="Straight Connector 9">
            <a:extLst>
              <a:ext uri="{FF2B5EF4-FFF2-40B4-BE49-F238E27FC236}">
                <a16:creationId xmlns:a16="http://schemas.microsoft.com/office/drawing/2014/main" id="{68A3F7A2-B614-4B78-9A01-880D1C858A84}"/>
              </a:ext>
            </a:extLst>
          </p:cNvPr>
          <p:cNvCxnSpPr/>
          <p:nvPr/>
        </p:nvCxnSpPr>
        <p:spPr>
          <a:xfrm>
            <a:off x="6608684" y="6026727"/>
            <a:ext cx="52637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ECCBDD-9C4D-4C75-BCFC-AF63A71C9D8F}"/>
              </a:ext>
            </a:extLst>
          </p:cNvPr>
          <p:cNvSpPr txBox="1"/>
          <p:nvPr/>
        </p:nvSpPr>
        <p:spPr>
          <a:xfrm>
            <a:off x="963386" y="2460329"/>
            <a:ext cx="4521961" cy="707886"/>
          </a:xfrm>
          <a:prstGeom prst="rect">
            <a:avLst/>
          </a:prstGeom>
          <a:noFill/>
        </p:spPr>
        <p:txBody>
          <a:bodyPr wrap="square" rtlCol="0">
            <a:spAutoFit/>
          </a:bodyPr>
          <a:lstStyle/>
          <a:p>
            <a:pPr algn="ctr"/>
            <a:r>
              <a:rPr lang="en-US" sz="4000" b="1" dirty="0"/>
              <a:t>Background Data</a:t>
            </a:r>
          </a:p>
        </p:txBody>
      </p:sp>
    </p:spTree>
    <p:extLst>
      <p:ext uri="{BB962C8B-B14F-4D97-AF65-F5344CB8AC3E}">
        <p14:creationId xmlns:p14="http://schemas.microsoft.com/office/powerpoint/2010/main" val="210779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631B0-2EC1-4D90-850C-AA2FB96D9B9D}"/>
              </a:ext>
            </a:extLst>
          </p:cNvPr>
          <p:cNvSpPr>
            <a:spLocks noGrp="1"/>
          </p:cNvSpPr>
          <p:nvPr>
            <p:ph type="title"/>
          </p:nvPr>
        </p:nvSpPr>
        <p:spPr>
          <a:xfrm>
            <a:off x="6592163" y="495656"/>
            <a:ext cx="5461291" cy="914400"/>
          </a:xfrm>
        </p:spPr>
        <p:txBody>
          <a:bodyPr vert="horz" lIns="91440" tIns="45720" rIns="91440" bIns="45720" rtlCol="0" anchor="b">
            <a:normAutofit fontScale="90000"/>
          </a:bodyPr>
          <a:lstStyle/>
          <a:p>
            <a:r>
              <a:rPr lang="en-US" sz="4000" b="1" kern="1200" dirty="0">
                <a:solidFill>
                  <a:schemeClr val="bg2"/>
                </a:solidFill>
                <a:latin typeface="+mj-lt"/>
                <a:ea typeface="+mj-ea"/>
                <a:cs typeface="+mj-cs"/>
              </a:rPr>
              <a:t>	</a:t>
            </a:r>
            <a:r>
              <a:rPr lang="en-US" sz="4400" b="1" kern="1200" dirty="0">
                <a:solidFill>
                  <a:schemeClr val="bg2"/>
                </a:solidFill>
                <a:latin typeface="+mj-lt"/>
                <a:ea typeface="+mj-ea"/>
                <a:cs typeface="+mj-cs"/>
              </a:rPr>
              <a:t>Literature</a:t>
            </a:r>
            <a:r>
              <a:rPr lang="en-US" sz="4000" b="1" kern="1200" dirty="0">
                <a:solidFill>
                  <a:schemeClr val="bg2"/>
                </a:solidFill>
                <a:latin typeface="+mj-lt"/>
                <a:ea typeface="+mj-ea"/>
                <a:cs typeface="+mj-cs"/>
              </a:rPr>
              <a:t> </a:t>
            </a:r>
            <a:r>
              <a:rPr lang="en-US" sz="5000" b="1" kern="1200" dirty="0">
                <a:solidFill>
                  <a:schemeClr val="bg2"/>
                </a:solidFill>
                <a:latin typeface="+mj-lt"/>
                <a:ea typeface="+mj-ea"/>
                <a:cs typeface="+mj-cs"/>
              </a:rPr>
              <a:t>Searching</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Icon&#10;&#10;Description automatically generated">
            <a:extLst>
              <a:ext uri="{FF2B5EF4-FFF2-40B4-BE49-F238E27FC236}">
                <a16:creationId xmlns:a16="http://schemas.microsoft.com/office/drawing/2014/main" id="{498C9284-CEEF-444A-B471-57FC7A6EA7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382" y="1051256"/>
            <a:ext cx="4047843" cy="3387317"/>
          </a:xfrm>
          <a:prstGeom prst="rect">
            <a:avLst/>
          </a:prstGeom>
        </p:spPr>
      </p:pic>
      <p:sp>
        <p:nvSpPr>
          <p:cNvPr id="10" name="Oval 9">
            <a:extLst>
              <a:ext uri="{FF2B5EF4-FFF2-40B4-BE49-F238E27FC236}">
                <a16:creationId xmlns:a16="http://schemas.microsoft.com/office/drawing/2014/main" id="{D7444CA4-3C07-4B51-90F5-C80643C71C8D}"/>
              </a:ext>
            </a:extLst>
          </p:cNvPr>
          <p:cNvSpPr/>
          <p:nvPr/>
        </p:nvSpPr>
        <p:spPr>
          <a:xfrm>
            <a:off x="6494046" y="594055"/>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sp>
        <p:nvSpPr>
          <p:cNvPr id="7" name="TextBox 6">
            <a:extLst>
              <a:ext uri="{FF2B5EF4-FFF2-40B4-BE49-F238E27FC236}">
                <a16:creationId xmlns:a16="http://schemas.microsoft.com/office/drawing/2014/main" id="{D6A2F703-249B-4848-8810-CDEEE6C28B9D}"/>
              </a:ext>
            </a:extLst>
          </p:cNvPr>
          <p:cNvSpPr txBox="1"/>
          <p:nvPr/>
        </p:nvSpPr>
        <p:spPr>
          <a:xfrm>
            <a:off x="6719455" y="1925782"/>
            <a:ext cx="4645250" cy="36902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dirty="0">
                <a:solidFill>
                  <a:schemeClr val="bg1"/>
                </a:solidFill>
              </a:rPr>
              <a:t>Selecting databases</a:t>
            </a:r>
          </a:p>
          <a:p>
            <a:pPr marL="285750" indent="-285750">
              <a:lnSpc>
                <a:spcPct val="150000"/>
              </a:lnSpc>
              <a:buFont typeface="Arial" panose="020B0604020202020204" pitchFamily="34" charset="0"/>
              <a:buChar char="•"/>
            </a:pPr>
            <a:r>
              <a:rPr lang="en-US" sz="4000" dirty="0">
                <a:solidFill>
                  <a:schemeClr val="bg1"/>
                </a:solidFill>
              </a:rPr>
              <a:t>Identifying terms</a:t>
            </a:r>
          </a:p>
          <a:p>
            <a:pPr marL="285750" indent="-285750">
              <a:lnSpc>
                <a:spcPct val="150000"/>
              </a:lnSpc>
              <a:buFont typeface="Arial" panose="020B0604020202020204" pitchFamily="34" charset="0"/>
              <a:buChar char="•"/>
            </a:pPr>
            <a:r>
              <a:rPr lang="en-US" sz="4000" dirty="0">
                <a:solidFill>
                  <a:schemeClr val="bg1"/>
                </a:solidFill>
              </a:rPr>
              <a:t>Search strategy</a:t>
            </a:r>
          </a:p>
          <a:p>
            <a:pPr marL="285750" indent="-285750">
              <a:lnSpc>
                <a:spcPct val="150000"/>
              </a:lnSpc>
              <a:buFont typeface="Arial" panose="020B0604020202020204" pitchFamily="34" charset="0"/>
              <a:buChar char="•"/>
            </a:pPr>
            <a:r>
              <a:rPr lang="en-US" sz="4000" dirty="0">
                <a:solidFill>
                  <a:schemeClr val="bg1"/>
                </a:solidFill>
              </a:rPr>
              <a:t>Database tools</a:t>
            </a:r>
          </a:p>
        </p:txBody>
      </p:sp>
    </p:spTree>
    <p:extLst>
      <p:ext uri="{BB962C8B-B14F-4D97-AF65-F5344CB8AC3E}">
        <p14:creationId xmlns:p14="http://schemas.microsoft.com/office/powerpoint/2010/main" val="372970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D37A69-1BAC-45A4-A11C-EDC48BF126E1}"/>
              </a:ext>
            </a:extLst>
          </p:cNvPr>
          <p:cNvGrpSpPr/>
          <p:nvPr/>
        </p:nvGrpSpPr>
        <p:grpSpPr>
          <a:xfrm>
            <a:off x="368597" y="195943"/>
            <a:ext cx="5048529" cy="1012799"/>
            <a:chOff x="836612" y="457200"/>
            <a:chExt cx="4743368" cy="1012799"/>
          </a:xfrm>
        </p:grpSpPr>
        <p:sp>
          <p:nvSpPr>
            <p:cNvPr id="12" name="Title 1">
              <a:extLst>
                <a:ext uri="{FF2B5EF4-FFF2-40B4-BE49-F238E27FC236}">
                  <a16:creationId xmlns:a16="http://schemas.microsoft.com/office/drawing/2014/main" id="{5DC20BB9-0379-4412-AD64-986369B3FA91}"/>
                </a:ext>
              </a:extLst>
            </p:cNvPr>
            <p:cNvSpPr txBox="1">
              <a:spLocks/>
            </p:cNvSpPr>
            <p:nvPr/>
          </p:nvSpPr>
          <p:spPr>
            <a:xfrm>
              <a:off x="934730" y="457200"/>
              <a:ext cx="4645250" cy="9144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t>	Literature </a:t>
              </a:r>
              <a:r>
                <a:rPr lang="en-US" sz="4000" b="1" dirty="0">
                  <a:solidFill>
                    <a:schemeClr val="bg2">
                      <a:lumMod val="25000"/>
                    </a:schemeClr>
                  </a:solidFill>
                </a:rPr>
                <a:t>Searching</a:t>
              </a:r>
            </a:p>
          </p:txBody>
        </p:sp>
        <p:sp>
          <p:nvSpPr>
            <p:cNvPr id="13" name="Oval 12">
              <a:extLst>
                <a:ext uri="{FF2B5EF4-FFF2-40B4-BE49-F238E27FC236}">
                  <a16:creationId xmlns:a16="http://schemas.microsoft.com/office/drawing/2014/main" id="{398F4BE0-6A1E-4DC6-95C2-EB5FF9323346}"/>
                </a:ext>
              </a:extLst>
            </p:cNvPr>
            <p:cNvSpPr/>
            <p:nvPr/>
          </p:nvSpPr>
          <p:spPr>
            <a:xfrm>
              <a:off x="836612" y="55559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grpSp>
      <p:pic>
        <p:nvPicPr>
          <p:cNvPr id="15" name="Content Placeholder 14" descr="A picture containing text, clipart&#10;&#10;Description automatically generated">
            <a:extLst>
              <a:ext uri="{FF2B5EF4-FFF2-40B4-BE49-F238E27FC236}">
                <a16:creationId xmlns:a16="http://schemas.microsoft.com/office/drawing/2014/main" id="{9D702470-CE56-4B2E-B82B-728AE447FF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3834" y="1642983"/>
            <a:ext cx="3429000" cy="1219200"/>
          </a:xfrm>
        </p:spPr>
      </p:pic>
      <p:pic>
        <p:nvPicPr>
          <p:cNvPr id="19" name="Picture 18" descr="Logo&#10;&#10;Description automatically generated with medium confidence">
            <a:extLst>
              <a:ext uri="{FF2B5EF4-FFF2-40B4-BE49-F238E27FC236}">
                <a16:creationId xmlns:a16="http://schemas.microsoft.com/office/drawing/2014/main" id="{3BBA7BBB-F79B-41C5-9738-D3120197B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857" y="2632656"/>
            <a:ext cx="3273380" cy="796344"/>
          </a:xfrm>
          <a:prstGeom prst="rect">
            <a:avLst/>
          </a:prstGeom>
        </p:spPr>
      </p:pic>
      <p:pic>
        <p:nvPicPr>
          <p:cNvPr id="21" name="Picture 20" descr="Text&#10;&#10;Description automatically generated">
            <a:extLst>
              <a:ext uri="{FF2B5EF4-FFF2-40B4-BE49-F238E27FC236}">
                <a16:creationId xmlns:a16="http://schemas.microsoft.com/office/drawing/2014/main" id="{47578496-C2D2-4F81-96D2-C28DC7882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916" y="3908548"/>
            <a:ext cx="3318100" cy="796344"/>
          </a:xfrm>
          <a:prstGeom prst="rect">
            <a:avLst/>
          </a:prstGeom>
        </p:spPr>
      </p:pic>
      <p:pic>
        <p:nvPicPr>
          <p:cNvPr id="3" name="Picture 2">
            <a:extLst>
              <a:ext uri="{FF2B5EF4-FFF2-40B4-BE49-F238E27FC236}">
                <a16:creationId xmlns:a16="http://schemas.microsoft.com/office/drawing/2014/main" id="{57BB1581-4D34-4F3C-9CBA-6A86967260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076" y="4306720"/>
            <a:ext cx="2001044" cy="2001044"/>
          </a:xfrm>
          <a:prstGeom prst="rect">
            <a:avLst/>
          </a:prstGeom>
        </p:spPr>
      </p:pic>
      <p:pic>
        <p:nvPicPr>
          <p:cNvPr id="5" name="Picture 4">
            <a:extLst>
              <a:ext uri="{FF2B5EF4-FFF2-40B4-BE49-F238E27FC236}">
                <a16:creationId xmlns:a16="http://schemas.microsoft.com/office/drawing/2014/main" id="{939EDECE-0E1E-4256-90C0-222D71E78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5998" y="3089317"/>
            <a:ext cx="2604654" cy="990268"/>
          </a:xfrm>
          <a:prstGeom prst="rect">
            <a:avLst/>
          </a:prstGeom>
        </p:spPr>
      </p:pic>
      <p:sp>
        <p:nvSpPr>
          <p:cNvPr id="6" name="TextBox 5">
            <a:extLst>
              <a:ext uri="{FF2B5EF4-FFF2-40B4-BE49-F238E27FC236}">
                <a16:creationId xmlns:a16="http://schemas.microsoft.com/office/drawing/2014/main" id="{70698753-606A-4426-8E72-C3874B6AC5A5}"/>
              </a:ext>
            </a:extLst>
          </p:cNvPr>
          <p:cNvSpPr txBox="1"/>
          <p:nvPr/>
        </p:nvSpPr>
        <p:spPr>
          <a:xfrm>
            <a:off x="591407" y="1517556"/>
            <a:ext cx="4645250" cy="707886"/>
          </a:xfrm>
          <a:prstGeom prst="rect">
            <a:avLst/>
          </a:prstGeom>
          <a:noFill/>
        </p:spPr>
        <p:txBody>
          <a:bodyPr wrap="square" rtlCol="0">
            <a:spAutoFit/>
          </a:bodyPr>
          <a:lstStyle/>
          <a:p>
            <a:r>
              <a:rPr lang="en-US" sz="4000" b="1" dirty="0"/>
              <a:t>Selecting Databases</a:t>
            </a:r>
          </a:p>
        </p:txBody>
      </p:sp>
    </p:spTree>
    <p:extLst>
      <p:ext uri="{BB962C8B-B14F-4D97-AF65-F5344CB8AC3E}">
        <p14:creationId xmlns:p14="http://schemas.microsoft.com/office/powerpoint/2010/main" val="284497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hand holding a magnifying glass&#10;&#10;Description automatically generated">
            <a:extLst>
              <a:ext uri="{FF2B5EF4-FFF2-40B4-BE49-F238E27FC236}">
                <a16:creationId xmlns:a16="http://schemas.microsoft.com/office/drawing/2014/main" id="{2F33E3E3-B54A-4342-8A7A-46ECBCD95111}"/>
              </a:ext>
            </a:extLst>
          </p:cNvPr>
          <p:cNvPicPr>
            <a:picLocks noChangeAspect="1"/>
          </p:cNvPicPr>
          <p:nvPr/>
        </p:nvPicPr>
        <p:blipFill rotWithShape="1">
          <a:blip r:embed="rId3">
            <a:extLst>
              <a:ext uri="{28A0092B-C50C-407E-A947-70E740481C1C}">
                <a14:useLocalDpi xmlns:a14="http://schemas.microsoft.com/office/drawing/2010/main" val="0"/>
              </a:ext>
            </a:extLst>
          </a:blip>
          <a:srcRect l="21554" r="12956" b="1"/>
          <a:stretch/>
        </p:blipFill>
        <p:spPr>
          <a:xfrm>
            <a:off x="1" y="10"/>
            <a:ext cx="6936390" cy="6857990"/>
          </a:xfrm>
          <a:prstGeom prst="rect">
            <a:avLst/>
          </a:prstGeom>
        </p:spPr>
      </p:pic>
      <p:sp>
        <p:nvSpPr>
          <p:cNvPr id="9" name="Content Placeholder 8">
            <a:extLst>
              <a:ext uri="{FF2B5EF4-FFF2-40B4-BE49-F238E27FC236}">
                <a16:creationId xmlns:a16="http://schemas.microsoft.com/office/drawing/2014/main" id="{EA2B5957-4B67-D540-70B5-AEACB7BF08FC}"/>
              </a:ext>
            </a:extLst>
          </p:cNvPr>
          <p:cNvSpPr>
            <a:spLocks noGrp="1"/>
          </p:cNvSpPr>
          <p:nvPr>
            <p:ph idx="1"/>
          </p:nvPr>
        </p:nvSpPr>
        <p:spPr>
          <a:xfrm>
            <a:off x="7531610" y="2434201"/>
            <a:ext cx="3822189" cy="3742762"/>
          </a:xfrm>
        </p:spPr>
        <p:txBody>
          <a:bodyPr>
            <a:normAutofit/>
          </a:bodyPr>
          <a:lstStyle/>
          <a:p>
            <a:pPr marL="0" indent="0" algn="ctr">
              <a:buNone/>
            </a:pPr>
            <a:r>
              <a:rPr lang="en-US" sz="4000" b="1" dirty="0"/>
              <a:t>Identifying Search Terms</a:t>
            </a:r>
          </a:p>
        </p:txBody>
      </p:sp>
      <p:grpSp>
        <p:nvGrpSpPr>
          <p:cNvPr id="8" name="Group 7">
            <a:extLst>
              <a:ext uri="{FF2B5EF4-FFF2-40B4-BE49-F238E27FC236}">
                <a16:creationId xmlns:a16="http://schemas.microsoft.com/office/drawing/2014/main" id="{389DFDF8-E7FB-4AEB-A14F-A1854812442C}"/>
              </a:ext>
            </a:extLst>
          </p:cNvPr>
          <p:cNvGrpSpPr/>
          <p:nvPr/>
        </p:nvGrpSpPr>
        <p:grpSpPr>
          <a:xfrm>
            <a:off x="7190987" y="204301"/>
            <a:ext cx="4997964" cy="1012799"/>
            <a:chOff x="836612" y="457200"/>
            <a:chExt cx="4997964" cy="1012799"/>
          </a:xfrm>
        </p:grpSpPr>
        <p:sp>
          <p:nvSpPr>
            <p:cNvPr id="10" name="Title 1">
              <a:extLst>
                <a:ext uri="{FF2B5EF4-FFF2-40B4-BE49-F238E27FC236}">
                  <a16:creationId xmlns:a16="http://schemas.microsoft.com/office/drawing/2014/main" id="{19221DDF-A5B5-46D0-9905-286798139043}"/>
                </a:ext>
              </a:extLst>
            </p:cNvPr>
            <p:cNvSpPr txBox="1">
              <a:spLocks/>
            </p:cNvSpPr>
            <p:nvPr/>
          </p:nvSpPr>
          <p:spPr>
            <a:xfrm>
              <a:off x="934730" y="457200"/>
              <a:ext cx="4899846" cy="9144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solidFill>
                    <a:schemeClr val="bg2">
                      <a:lumMod val="25000"/>
                    </a:schemeClr>
                  </a:solidFill>
                </a:rPr>
                <a:t>	Literature Searching</a:t>
              </a:r>
            </a:p>
          </p:txBody>
        </p:sp>
        <p:sp>
          <p:nvSpPr>
            <p:cNvPr id="11" name="Oval 10">
              <a:extLst>
                <a:ext uri="{FF2B5EF4-FFF2-40B4-BE49-F238E27FC236}">
                  <a16:creationId xmlns:a16="http://schemas.microsoft.com/office/drawing/2014/main" id="{637E6D9E-6E30-43FC-B822-9AEEDC9FB283}"/>
                </a:ext>
              </a:extLst>
            </p:cNvPr>
            <p:cNvSpPr/>
            <p:nvPr/>
          </p:nvSpPr>
          <p:spPr>
            <a:xfrm>
              <a:off x="836612" y="55559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grpSp>
      <p:sp>
        <p:nvSpPr>
          <p:cNvPr id="6" name="TextBox 5">
            <a:extLst>
              <a:ext uri="{FF2B5EF4-FFF2-40B4-BE49-F238E27FC236}">
                <a16:creationId xmlns:a16="http://schemas.microsoft.com/office/drawing/2014/main" id="{A09F2A0A-B925-4E25-AAB6-8A73C7F834D0}"/>
              </a:ext>
            </a:extLst>
          </p:cNvPr>
          <p:cNvSpPr txBox="1"/>
          <p:nvPr/>
        </p:nvSpPr>
        <p:spPr>
          <a:xfrm>
            <a:off x="71975" y="5952506"/>
            <a:ext cx="6041572" cy="738664"/>
          </a:xfrm>
          <a:prstGeom prst="rect">
            <a:avLst/>
          </a:prstGeom>
          <a:noFill/>
        </p:spPr>
        <p:txBody>
          <a:bodyPr wrap="square" rtlCol="0">
            <a:spAutoFit/>
          </a:bodyPr>
          <a:lstStyle/>
          <a:p>
            <a:r>
              <a:rPr lang="en-US" sz="1400" dirty="0"/>
              <a:t>Note: From </a:t>
            </a:r>
            <a:r>
              <a:rPr lang="en-US" sz="1400" i="1" dirty="0"/>
              <a:t>Keywords under magnifying glass</a:t>
            </a:r>
            <a:r>
              <a:rPr lang="en-US" sz="1400" dirty="0"/>
              <a:t>, by Marco </a:t>
            </a:r>
            <a:r>
              <a:rPr lang="en-US" sz="1400" dirty="0" err="1"/>
              <a:t>Verch</a:t>
            </a:r>
            <a:r>
              <a:rPr lang="en-US" sz="1400" dirty="0"/>
              <a:t> Professional Photographer, Flickr (</a:t>
            </a:r>
            <a:r>
              <a:rPr lang="en-US" sz="1400" dirty="0">
                <a:hlinkClick r:id="rId4"/>
              </a:rPr>
              <a:t>https://www.flickr.com/photos/30478819@N08/46050576102</a:t>
            </a:r>
            <a:r>
              <a:rPr lang="en-US" sz="1400" dirty="0"/>
              <a:t>). CC BY 2.0.</a:t>
            </a:r>
          </a:p>
        </p:txBody>
      </p:sp>
    </p:spTree>
    <p:extLst>
      <p:ext uri="{BB962C8B-B14F-4D97-AF65-F5344CB8AC3E}">
        <p14:creationId xmlns:p14="http://schemas.microsoft.com/office/powerpoint/2010/main" val="61196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10;&#10;Description automatically generated with low confidence">
            <a:extLst>
              <a:ext uri="{FF2B5EF4-FFF2-40B4-BE49-F238E27FC236}">
                <a16:creationId xmlns:a16="http://schemas.microsoft.com/office/drawing/2014/main" id="{4294C304-5739-4F5D-949B-CD5D79096F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3339" y="3038451"/>
            <a:ext cx="4495268" cy="2022093"/>
          </a:xfrm>
        </p:spPr>
      </p:pic>
      <p:sp>
        <p:nvSpPr>
          <p:cNvPr id="6" name="TextBox 5">
            <a:extLst>
              <a:ext uri="{FF2B5EF4-FFF2-40B4-BE49-F238E27FC236}">
                <a16:creationId xmlns:a16="http://schemas.microsoft.com/office/drawing/2014/main" id="{F926247C-FC63-48A1-A85C-6562E74AEE3B}"/>
              </a:ext>
            </a:extLst>
          </p:cNvPr>
          <p:cNvSpPr txBox="1"/>
          <p:nvPr/>
        </p:nvSpPr>
        <p:spPr>
          <a:xfrm>
            <a:off x="1024244" y="937522"/>
            <a:ext cx="2891891" cy="1323439"/>
          </a:xfrm>
          <a:prstGeom prst="rect">
            <a:avLst/>
          </a:prstGeom>
          <a:noFill/>
        </p:spPr>
        <p:txBody>
          <a:bodyPr wrap="square" rtlCol="0">
            <a:spAutoFit/>
          </a:bodyPr>
          <a:lstStyle/>
          <a:p>
            <a:pPr algn="ctr"/>
            <a:r>
              <a:rPr lang="en-US" sz="8000" b="1" dirty="0">
                <a:solidFill>
                  <a:schemeClr val="accent1"/>
                </a:solidFill>
                <a:latin typeface="Bookman Old Style" panose="02050604050505020204" pitchFamily="18" charset="0"/>
              </a:rPr>
              <a:t>AND</a:t>
            </a:r>
          </a:p>
        </p:txBody>
      </p:sp>
      <p:sp>
        <p:nvSpPr>
          <p:cNvPr id="7" name="TextBox 6">
            <a:extLst>
              <a:ext uri="{FF2B5EF4-FFF2-40B4-BE49-F238E27FC236}">
                <a16:creationId xmlns:a16="http://schemas.microsoft.com/office/drawing/2014/main" id="{DA557852-B5EA-4B8F-AEAC-DC970D3DC015}"/>
              </a:ext>
            </a:extLst>
          </p:cNvPr>
          <p:cNvSpPr txBox="1"/>
          <p:nvPr/>
        </p:nvSpPr>
        <p:spPr>
          <a:xfrm>
            <a:off x="3516331" y="1774763"/>
            <a:ext cx="1759527" cy="1323439"/>
          </a:xfrm>
          <a:prstGeom prst="rect">
            <a:avLst/>
          </a:prstGeom>
          <a:noFill/>
        </p:spPr>
        <p:txBody>
          <a:bodyPr wrap="square" rtlCol="0">
            <a:spAutoFit/>
          </a:bodyPr>
          <a:lstStyle/>
          <a:p>
            <a:pPr algn="ctr"/>
            <a:r>
              <a:rPr lang="en-US" sz="8000" b="1" dirty="0">
                <a:solidFill>
                  <a:srgbClr val="C00000"/>
                </a:solidFill>
                <a:latin typeface="Century" panose="02040604050505020304" pitchFamily="18" charset="0"/>
              </a:rPr>
              <a:t>OR</a:t>
            </a:r>
          </a:p>
        </p:txBody>
      </p:sp>
      <p:sp>
        <p:nvSpPr>
          <p:cNvPr id="8" name="Rectangle 7">
            <a:extLst>
              <a:ext uri="{FF2B5EF4-FFF2-40B4-BE49-F238E27FC236}">
                <a16:creationId xmlns:a16="http://schemas.microsoft.com/office/drawing/2014/main" id="{81D74DEB-E38F-4D0C-84E5-1C4DC25B2C33}"/>
              </a:ext>
            </a:extLst>
          </p:cNvPr>
          <p:cNvSpPr/>
          <p:nvPr/>
        </p:nvSpPr>
        <p:spPr>
          <a:xfrm>
            <a:off x="553438" y="762000"/>
            <a:ext cx="5875071" cy="515847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5F926B-6B00-4815-B5AE-82B967C62E22}"/>
              </a:ext>
            </a:extLst>
          </p:cNvPr>
          <p:cNvSpPr txBox="1"/>
          <p:nvPr/>
        </p:nvSpPr>
        <p:spPr>
          <a:xfrm>
            <a:off x="578796" y="4554101"/>
            <a:ext cx="5875070" cy="861774"/>
          </a:xfrm>
          <a:prstGeom prst="rect">
            <a:avLst/>
          </a:prstGeom>
          <a:noFill/>
        </p:spPr>
        <p:txBody>
          <a:bodyPr wrap="square" rtlCol="0">
            <a:spAutoFit/>
          </a:bodyPr>
          <a:lstStyle/>
          <a:p>
            <a:pPr algn="ctr"/>
            <a:r>
              <a:rPr lang="en-US" sz="5000" dirty="0">
                <a:solidFill>
                  <a:srgbClr val="7030A0"/>
                </a:solidFill>
              </a:rPr>
              <a:t>“Phrase searching”</a:t>
            </a:r>
          </a:p>
        </p:txBody>
      </p:sp>
      <p:grpSp>
        <p:nvGrpSpPr>
          <p:cNvPr id="10" name="Group 9">
            <a:extLst>
              <a:ext uri="{FF2B5EF4-FFF2-40B4-BE49-F238E27FC236}">
                <a16:creationId xmlns:a16="http://schemas.microsoft.com/office/drawing/2014/main" id="{81ACD770-993D-4261-A556-A77B14AD1CD9}"/>
              </a:ext>
            </a:extLst>
          </p:cNvPr>
          <p:cNvGrpSpPr/>
          <p:nvPr/>
        </p:nvGrpSpPr>
        <p:grpSpPr>
          <a:xfrm>
            <a:off x="7107860" y="431122"/>
            <a:ext cx="4959448" cy="1012799"/>
            <a:chOff x="836612" y="457200"/>
            <a:chExt cx="4959448" cy="1012799"/>
          </a:xfrm>
        </p:grpSpPr>
        <p:sp>
          <p:nvSpPr>
            <p:cNvPr id="11" name="Title 1">
              <a:extLst>
                <a:ext uri="{FF2B5EF4-FFF2-40B4-BE49-F238E27FC236}">
                  <a16:creationId xmlns:a16="http://schemas.microsoft.com/office/drawing/2014/main" id="{7B21061F-DE42-49B6-8B3F-EB7264F402E3}"/>
                </a:ext>
              </a:extLst>
            </p:cNvPr>
            <p:cNvSpPr txBox="1">
              <a:spLocks/>
            </p:cNvSpPr>
            <p:nvPr/>
          </p:nvSpPr>
          <p:spPr>
            <a:xfrm>
              <a:off x="934729" y="457200"/>
              <a:ext cx="4861331" cy="9144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solidFill>
                    <a:schemeClr val="bg2">
                      <a:lumMod val="25000"/>
                    </a:schemeClr>
                  </a:solidFill>
                </a:rPr>
                <a:t>	Literature Searching</a:t>
              </a:r>
            </a:p>
          </p:txBody>
        </p:sp>
        <p:sp>
          <p:nvSpPr>
            <p:cNvPr id="12" name="Oval 11">
              <a:extLst>
                <a:ext uri="{FF2B5EF4-FFF2-40B4-BE49-F238E27FC236}">
                  <a16:creationId xmlns:a16="http://schemas.microsoft.com/office/drawing/2014/main" id="{6B329577-334A-49C8-B2A2-AB42541AB304}"/>
                </a:ext>
              </a:extLst>
            </p:cNvPr>
            <p:cNvSpPr/>
            <p:nvPr/>
          </p:nvSpPr>
          <p:spPr>
            <a:xfrm>
              <a:off x="836612" y="55559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grpSp>
      <p:sp>
        <p:nvSpPr>
          <p:cNvPr id="13" name="TextBox 12">
            <a:extLst>
              <a:ext uri="{FF2B5EF4-FFF2-40B4-BE49-F238E27FC236}">
                <a16:creationId xmlns:a16="http://schemas.microsoft.com/office/drawing/2014/main" id="{E6719B16-F271-455E-BC28-E20A88D265E1}"/>
              </a:ext>
            </a:extLst>
          </p:cNvPr>
          <p:cNvSpPr txBox="1"/>
          <p:nvPr/>
        </p:nvSpPr>
        <p:spPr>
          <a:xfrm>
            <a:off x="7370618" y="2390561"/>
            <a:ext cx="3962400" cy="707886"/>
          </a:xfrm>
          <a:prstGeom prst="rect">
            <a:avLst/>
          </a:prstGeom>
          <a:noFill/>
        </p:spPr>
        <p:txBody>
          <a:bodyPr wrap="square" rtlCol="0">
            <a:spAutoFit/>
          </a:bodyPr>
          <a:lstStyle/>
          <a:p>
            <a:pPr algn="ctr"/>
            <a:r>
              <a:rPr lang="en-US" sz="4000" b="1" dirty="0"/>
              <a:t>Search strategy</a:t>
            </a:r>
          </a:p>
        </p:txBody>
      </p:sp>
    </p:spTree>
    <p:extLst>
      <p:ext uri="{BB962C8B-B14F-4D97-AF65-F5344CB8AC3E}">
        <p14:creationId xmlns:p14="http://schemas.microsoft.com/office/powerpoint/2010/main" val="68685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up, tableware, dark&#10;&#10;Description automatically generated">
            <a:extLst>
              <a:ext uri="{FF2B5EF4-FFF2-40B4-BE49-F238E27FC236}">
                <a16:creationId xmlns:a16="http://schemas.microsoft.com/office/drawing/2014/main" id="{9D574BFA-4555-4EFB-8729-F8D874CBD0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423" y="1118559"/>
            <a:ext cx="2438400" cy="2438400"/>
          </a:xfrm>
        </p:spPr>
      </p:pic>
      <p:pic>
        <p:nvPicPr>
          <p:cNvPr id="7" name="Picture 6" descr="Text, icon&#10;&#10;Description automatically generated with medium confidence">
            <a:extLst>
              <a:ext uri="{FF2B5EF4-FFF2-40B4-BE49-F238E27FC236}">
                <a16:creationId xmlns:a16="http://schemas.microsoft.com/office/drawing/2014/main" id="{C8F10B1B-16BF-41FE-A32A-A49263F2F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721" y="2495788"/>
            <a:ext cx="1924050" cy="2371725"/>
          </a:xfrm>
          <a:prstGeom prst="rect">
            <a:avLst/>
          </a:prstGeom>
        </p:spPr>
      </p:pic>
      <p:grpSp>
        <p:nvGrpSpPr>
          <p:cNvPr id="8" name="Group 7">
            <a:extLst>
              <a:ext uri="{FF2B5EF4-FFF2-40B4-BE49-F238E27FC236}">
                <a16:creationId xmlns:a16="http://schemas.microsoft.com/office/drawing/2014/main" id="{C16466A4-DD5C-4298-BCDC-696A27DDDD62}"/>
              </a:ext>
            </a:extLst>
          </p:cNvPr>
          <p:cNvGrpSpPr/>
          <p:nvPr/>
        </p:nvGrpSpPr>
        <p:grpSpPr>
          <a:xfrm>
            <a:off x="7107860" y="431122"/>
            <a:ext cx="5084140" cy="1012799"/>
            <a:chOff x="836612" y="457200"/>
            <a:chExt cx="5084140" cy="1012799"/>
          </a:xfrm>
        </p:grpSpPr>
        <p:sp>
          <p:nvSpPr>
            <p:cNvPr id="9" name="Title 1">
              <a:extLst>
                <a:ext uri="{FF2B5EF4-FFF2-40B4-BE49-F238E27FC236}">
                  <a16:creationId xmlns:a16="http://schemas.microsoft.com/office/drawing/2014/main" id="{79705657-0CA7-4D48-B516-23679A3E1C55}"/>
                </a:ext>
              </a:extLst>
            </p:cNvPr>
            <p:cNvSpPr txBox="1">
              <a:spLocks/>
            </p:cNvSpPr>
            <p:nvPr/>
          </p:nvSpPr>
          <p:spPr>
            <a:xfrm>
              <a:off x="934730" y="457200"/>
              <a:ext cx="4986022" cy="91440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dirty="0">
                  <a:solidFill>
                    <a:schemeClr val="bg2">
                      <a:lumMod val="25000"/>
                    </a:schemeClr>
                  </a:solidFill>
                </a:rPr>
                <a:t>	Literature Searching</a:t>
              </a:r>
            </a:p>
          </p:txBody>
        </p:sp>
        <p:sp>
          <p:nvSpPr>
            <p:cNvPr id="10" name="Oval 9">
              <a:extLst>
                <a:ext uri="{FF2B5EF4-FFF2-40B4-BE49-F238E27FC236}">
                  <a16:creationId xmlns:a16="http://schemas.microsoft.com/office/drawing/2014/main" id="{A7A79332-71BB-46C9-8E5B-F70216783871}"/>
                </a:ext>
              </a:extLst>
            </p:cNvPr>
            <p:cNvSpPr/>
            <p:nvPr/>
          </p:nvSpPr>
          <p:spPr>
            <a:xfrm>
              <a:off x="836612" y="55559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grpSp>
      <p:sp>
        <p:nvSpPr>
          <p:cNvPr id="11" name="TextBox 10">
            <a:extLst>
              <a:ext uri="{FF2B5EF4-FFF2-40B4-BE49-F238E27FC236}">
                <a16:creationId xmlns:a16="http://schemas.microsoft.com/office/drawing/2014/main" id="{ACA6639F-C594-49E6-87AE-30983C832359}"/>
              </a:ext>
            </a:extLst>
          </p:cNvPr>
          <p:cNvSpPr txBox="1"/>
          <p:nvPr/>
        </p:nvSpPr>
        <p:spPr>
          <a:xfrm>
            <a:off x="7205978" y="2743070"/>
            <a:ext cx="3906982" cy="2708434"/>
          </a:xfrm>
          <a:prstGeom prst="rect">
            <a:avLst/>
          </a:prstGeom>
          <a:noFill/>
        </p:spPr>
        <p:txBody>
          <a:bodyPr wrap="square" rtlCol="0">
            <a:spAutoFit/>
          </a:bodyPr>
          <a:lstStyle/>
          <a:p>
            <a:r>
              <a:rPr lang="en-US" sz="4000" b="1" dirty="0"/>
              <a:t>Database Tools</a:t>
            </a:r>
          </a:p>
          <a:p>
            <a:pPr algn="ctr"/>
            <a:endParaRPr lang="en-US" sz="2200" b="1" dirty="0"/>
          </a:p>
          <a:p>
            <a:pPr marL="571500" indent="-571500">
              <a:buFont typeface="Arial" panose="020B0604020202020204" pitchFamily="34" charset="0"/>
              <a:buChar char="•"/>
            </a:pPr>
            <a:r>
              <a:rPr lang="en-US" sz="3600" dirty="0"/>
              <a:t>Limits and Filters</a:t>
            </a:r>
          </a:p>
          <a:p>
            <a:pPr marL="571500" indent="-571500">
              <a:buFont typeface="Arial" panose="020B0604020202020204" pitchFamily="34" charset="0"/>
              <a:buChar char="•"/>
            </a:pPr>
            <a:r>
              <a:rPr lang="en-US" sz="3600" dirty="0"/>
              <a:t>Accounts and Alerts</a:t>
            </a:r>
          </a:p>
        </p:txBody>
      </p:sp>
      <p:pic>
        <p:nvPicPr>
          <p:cNvPr id="13" name="Picture 12" descr="Graphical user interface, text, application&#10;&#10;Description automatically generated">
            <a:extLst>
              <a:ext uri="{FF2B5EF4-FFF2-40B4-BE49-F238E27FC236}">
                <a16:creationId xmlns:a16="http://schemas.microsoft.com/office/drawing/2014/main" id="{D63E3F88-EA65-4E2D-8132-33A27CB39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514" y="4097287"/>
            <a:ext cx="1990908" cy="1184247"/>
          </a:xfrm>
          <a:prstGeom prst="rect">
            <a:avLst/>
          </a:prstGeom>
        </p:spPr>
      </p:pic>
    </p:spTree>
    <p:extLst>
      <p:ext uri="{BB962C8B-B14F-4D97-AF65-F5344CB8AC3E}">
        <p14:creationId xmlns:p14="http://schemas.microsoft.com/office/powerpoint/2010/main" val="55863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631B0-2EC1-4D90-850C-AA2FB96D9B9D}"/>
              </a:ext>
            </a:extLst>
          </p:cNvPr>
          <p:cNvSpPr>
            <a:spLocks noGrp="1"/>
          </p:cNvSpPr>
          <p:nvPr>
            <p:ph type="title"/>
          </p:nvPr>
        </p:nvSpPr>
        <p:spPr>
          <a:xfrm>
            <a:off x="6592164" y="495656"/>
            <a:ext cx="4645250" cy="914400"/>
          </a:xfrm>
        </p:spPr>
        <p:txBody>
          <a:bodyPr vert="horz" lIns="91440" tIns="45720" rIns="91440" bIns="45720" rtlCol="0" anchor="b">
            <a:normAutofit/>
          </a:bodyPr>
          <a:lstStyle/>
          <a:p>
            <a:r>
              <a:rPr lang="en-US" sz="4000" b="1" kern="1200" dirty="0">
                <a:solidFill>
                  <a:schemeClr val="bg2"/>
                </a:solidFill>
                <a:latin typeface="+mj-lt"/>
                <a:ea typeface="+mj-ea"/>
                <a:cs typeface="+mj-cs"/>
              </a:rPr>
              <a:t>	</a:t>
            </a:r>
            <a:r>
              <a:rPr lang="en-US" sz="5000" b="1" kern="1200" dirty="0">
                <a:solidFill>
                  <a:schemeClr val="bg2"/>
                </a:solidFill>
                <a:latin typeface="+mj-lt"/>
                <a:ea typeface="+mj-ea"/>
                <a:cs typeface="+mj-cs"/>
              </a:rPr>
              <a:t>Organizing</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7444CA4-3C07-4B51-90F5-C80643C71C8D}"/>
              </a:ext>
            </a:extLst>
          </p:cNvPr>
          <p:cNvSpPr/>
          <p:nvPr/>
        </p:nvSpPr>
        <p:spPr>
          <a:xfrm>
            <a:off x="6494046" y="594055"/>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3</a:t>
            </a:r>
          </a:p>
        </p:txBody>
      </p:sp>
      <p:sp>
        <p:nvSpPr>
          <p:cNvPr id="7" name="TextBox 6">
            <a:extLst>
              <a:ext uri="{FF2B5EF4-FFF2-40B4-BE49-F238E27FC236}">
                <a16:creationId xmlns:a16="http://schemas.microsoft.com/office/drawing/2014/main" id="{D6A2F703-249B-4848-8810-CDEEE6C28B9D}"/>
              </a:ext>
            </a:extLst>
          </p:cNvPr>
          <p:cNvSpPr txBox="1"/>
          <p:nvPr/>
        </p:nvSpPr>
        <p:spPr>
          <a:xfrm>
            <a:off x="6858000" y="1925782"/>
            <a:ext cx="4506705" cy="3893374"/>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bg1"/>
                </a:solidFill>
              </a:rPr>
              <a:t>Citation Management</a:t>
            </a:r>
          </a:p>
          <a:p>
            <a:pPr marL="285750" indent="-285750">
              <a:lnSpc>
                <a:spcPct val="150000"/>
              </a:lnSpc>
              <a:buFont typeface="Arial" panose="020B0604020202020204" pitchFamily="34" charset="0"/>
              <a:buChar char="•"/>
            </a:pPr>
            <a:r>
              <a:rPr lang="en-US" sz="4000" dirty="0">
                <a:solidFill>
                  <a:schemeClr val="bg1"/>
                </a:solidFill>
              </a:rPr>
              <a:t>Data</a:t>
            </a:r>
            <a:br>
              <a:rPr lang="en-US" sz="4000" dirty="0">
                <a:solidFill>
                  <a:schemeClr val="bg1"/>
                </a:solidFill>
              </a:rPr>
            </a:br>
            <a:endParaRPr lang="en-US" dirty="0">
              <a:solidFill>
                <a:schemeClr val="bg1"/>
              </a:solidFill>
            </a:endParaRPr>
          </a:p>
          <a:p>
            <a:pPr marL="285750" indent="-285750">
              <a:buFont typeface="Arial" panose="020B0604020202020204" pitchFamily="34" charset="0"/>
              <a:buChar char="•"/>
            </a:pPr>
            <a:r>
              <a:rPr lang="en-US" sz="4000" dirty="0">
                <a:solidFill>
                  <a:schemeClr val="bg1"/>
                </a:solidFill>
              </a:rPr>
              <a:t>Organizing for synthesis</a:t>
            </a:r>
          </a:p>
        </p:txBody>
      </p:sp>
      <p:pic>
        <p:nvPicPr>
          <p:cNvPr id="8" name="Content Placeholder 7" descr="Icon&#10;&#10;Description automatically generated">
            <a:extLst>
              <a:ext uri="{FF2B5EF4-FFF2-40B4-BE49-F238E27FC236}">
                <a16:creationId xmlns:a16="http://schemas.microsoft.com/office/drawing/2014/main" id="{680278B8-3DEE-47CE-ABB2-129DBE413E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2392" y="1619793"/>
            <a:ext cx="2677607" cy="2384171"/>
          </a:xfrm>
        </p:spPr>
      </p:pic>
    </p:spTree>
    <p:extLst>
      <p:ext uri="{BB962C8B-B14F-4D97-AF65-F5344CB8AC3E}">
        <p14:creationId xmlns:p14="http://schemas.microsoft.com/office/powerpoint/2010/main" val="241499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98AAD8-3BED-4C5D-AE84-26524614EB16}"/>
              </a:ext>
            </a:extLst>
          </p:cNvPr>
          <p:cNvSpPr>
            <a:spLocks noGrp="1"/>
          </p:cNvSpPr>
          <p:nvPr>
            <p:ph type="body" sz="half" idx="2"/>
          </p:nvPr>
        </p:nvSpPr>
        <p:spPr>
          <a:xfrm>
            <a:off x="997528" y="2140528"/>
            <a:ext cx="4259407" cy="3811588"/>
          </a:xfrm>
        </p:spPr>
        <p:txBody>
          <a:bodyPr>
            <a:normAutofit/>
          </a:bodyPr>
          <a:lstStyle/>
          <a:p>
            <a:r>
              <a:rPr lang="en-US" sz="4000" b="1" dirty="0"/>
              <a:t>Citation Management</a:t>
            </a:r>
          </a:p>
        </p:txBody>
      </p:sp>
      <p:sp>
        <p:nvSpPr>
          <p:cNvPr id="6" name="Oval 5">
            <a:extLst>
              <a:ext uri="{FF2B5EF4-FFF2-40B4-BE49-F238E27FC236}">
                <a16:creationId xmlns:a16="http://schemas.microsoft.com/office/drawing/2014/main" id="{9A63B00F-49A4-43E3-8711-C564F1FCA88F}"/>
              </a:ext>
            </a:extLst>
          </p:cNvPr>
          <p:cNvSpPr/>
          <p:nvPr/>
        </p:nvSpPr>
        <p:spPr>
          <a:xfrm>
            <a:off x="360218" y="332509"/>
            <a:ext cx="785974" cy="8018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3</a:t>
            </a:r>
          </a:p>
        </p:txBody>
      </p:sp>
      <p:sp>
        <p:nvSpPr>
          <p:cNvPr id="7" name="Title 1">
            <a:extLst>
              <a:ext uri="{FF2B5EF4-FFF2-40B4-BE49-F238E27FC236}">
                <a16:creationId xmlns:a16="http://schemas.microsoft.com/office/drawing/2014/main" id="{4575CC00-036A-41C1-90DD-7CFF27D6B9C0}"/>
              </a:ext>
            </a:extLst>
          </p:cNvPr>
          <p:cNvSpPr>
            <a:spLocks noGrp="1"/>
          </p:cNvSpPr>
          <p:nvPr>
            <p:ph type="title"/>
          </p:nvPr>
        </p:nvSpPr>
        <p:spPr>
          <a:xfrm>
            <a:off x="1146192" y="219983"/>
            <a:ext cx="2923461" cy="914400"/>
          </a:xfrm>
        </p:spPr>
        <p:txBody>
          <a:bodyPr vert="horz" lIns="91440" tIns="45720" rIns="91440" bIns="45720" rtlCol="0" anchor="b">
            <a:normAutofit/>
          </a:bodyPr>
          <a:lstStyle/>
          <a:p>
            <a:r>
              <a:rPr lang="en-US" sz="4000" b="1" kern="1200" dirty="0">
                <a:solidFill>
                  <a:schemeClr val="bg2">
                    <a:lumMod val="25000"/>
                  </a:schemeClr>
                </a:solidFill>
                <a:latin typeface="+mj-lt"/>
                <a:ea typeface="+mj-ea"/>
                <a:cs typeface="+mj-cs"/>
              </a:rPr>
              <a:t>Organizing</a:t>
            </a:r>
          </a:p>
        </p:txBody>
      </p:sp>
      <p:pic>
        <p:nvPicPr>
          <p:cNvPr id="13" name="Content Placeholder 12" descr="Logo, company name&#10;&#10;Description automatically generated">
            <a:extLst>
              <a:ext uri="{FF2B5EF4-FFF2-40B4-BE49-F238E27FC236}">
                <a16:creationId xmlns:a16="http://schemas.microsoft.com/office/drawing/2014/main" id="{8E816BDE-37A4-4A27-A1E5-BED5717C32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60" y="3809079"/>
            <a:ext cx="2220396" cy="1765642"/>
          </a:xfrm>
        </p:spPr>
      </p:pic>
      <p:pic>
        <p:nvPicPr>
          <p:cNvPr id="15" name="Picture 14" descr="A picture containing text, clipart&#10;&#10;Description automatically generated">
            <a:extLst>
              <a:ext uri="{FF2B5EF4-FFF2-40B4-BE49-F238E27FC236}">
                <a16:creationId xmlns:a16="http://schemas.microsoft.com/office/drawing/2014/main" id="{B8EFEDEB-6EE2-4EB1-8CE8-199151AB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977" y="1283279"/>
            <a:ext cx="4144363" cy="740065"/>
          </a:xfrm>
          <a:prstGeom prst="rect">
            <a:avLst/>
          </a:prstGeom>
        </p:spPr>
      </p:pic>
      <p:pic>
        <p:nvPicPr>
          <p:cNvPr id="17" name="Picture 16" descr="Icon&#10;&#10;Description automatically generated">
            <a:extLst>
              <a:ext uri="{FF2B5EF4-FFF2-40B4-BE49-F238E27FC236}">
                <a16:creationId xmlns:a16="http://schemas.microsoft.com/office/drawing/2014/main" id="{0927852F-35B5-40EC-9E85-6AD0F32A6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501236"/>
            <a:ext cx="3872407" cy="927764"/>
          </a:xfrm>
          <a:prstGeom prst="rect">
            <a:avLst/>
          </a:prstGeom>
        </p:spPr>
      </p:pic>
    </p:spTree>
    <p:extLst>
      <p:ext uri="{BB962C8B-B14F-4D97-AF65-F5344CB8AC3E}">
        <p14:creationId xmlns:p14="http://schemas.microsoft.com/office/powerpoint/2010/main" val="318440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text, application, email&#10;&#10;Description automatically generated">
            <a:extLst>
              <a:ext uri="{FF2B5EF4-FFF2-40B4-BE49-F238E27FC236}">
                <a16:creationId xmlns:a16="http://schemas.microsoft.com/office/drawing/2014/main" id="{EF0B48F8-9417-4ABA-8DBB-811D1054B9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4060" y="3092053"/>
            <a:ext cx="8384440" cy="3184055"/>
          </a:xfrm>
          <a:ln>
            <a:solidFill>
              <a:schemeClr val="accent1"/>
            </a:solidFill>
          </a:ln>
        </p:spPr>
      </p:pic>
      <p:sp>
        <p:nvSpPr>
          <p:cNvPr id="4" name="Text Placeholder 3">
            <a:extLst>
              <a:ext uri="{FF2B5EF4-FFF2-40B4-BE49-F238E27FC236}">
                <a16:creationId xmlns:a16="http://schemas.microsoft.com/office/drawing/2014/main" id="{726D030F-B1C8-4E9F-9711-1E51CB5E8334}"/>
              </a:ext>
            </a:extLst>
          </p:cNvPr>
          <p:cNvSpPr>
            <a:spLocks noGrp="1"/>
          </p:cNvSpPr>
          <p:nvPr>
            <p:ph type="body" sz="half" idx="2"/>
          </p:nvPr>
        </p:nvSpPr>
        <p:spPr>
          <a:xfrm>
            <a:off x="586385" y="1841861"/>
            <a:ext cx="10275579" cy="3811588"/>
          </a:xfrm>
        </p:spPr>
        <p:txBody>
          <a:bodyPr>
            <a:normAutofit/>
          </a:bodyPr>
          <a:lstStyle/>
          <a:p>
            <a:r>
              <a:rPr lang="en-US" sz="4000" b="1" dirty="0"/>
              <a:t>Data organization, management, and synthesis</a:t>
            </a:r>
          </a:p>
        </p:txBody>
      </p:sp>
      <p:sp>
        <p:nvSpPr>
          <p:cNvPr id="5" name="Oval 4">
            <a:extLst>
              <a:ext uri="{FF2B5EF4-FFF2-40B4-BE49-F238E27FC236}">
                <a16:creationId xmlns:a16="http://schemas.microsoft.com/office/drawing/2014/main" id="{FD9D1477-4AD6-482F-AF29-17C701668236}"/>
              </a:ext>
            </a:extLst>
          </p:cNvPr>
          <p:cNvSpPr/>
          <p:nvPr/>
        </p:nvSpPr>
        <p:spPr>
          <a:xfrm>
            <a:off x="360218" y="332509"/>
            <a:ext cx="785974" cy="8018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3</a:t>
            </a:r>
          </a:p>
        </p:txBody>
      </p:sp>
      <p:sp>
        <p:nvSpPr>
          <p:cNvPr id="6" name="Title 1">
            <a:extLst>
              <a:ext uri="{FF2B5EF4-FFF2-40B4-BE49-F238E27FC236}">
                <a16:creationId xmlns:a16="http://schemas.microsoft.com/office/drawing/2014/main" id="{E37F1CD7-8020-4C85-BFAF-F90BD830B0C7}"/>
              </a:ext>
            </a:extLst>
          </p:cNvPr>
          <p:cNvSpPr>
            <a:spLocks noGrp="1"/>
          </p:cNvSpPr>
          <p:nvPr>
            <p:ph type="title"/>
          </p:nvPr>
        </p:nvSpPr>
        <p:spPr>
          <a:xfrm>
            <a:off x="1146192" y="219983"/>
            <a:ext cx="2923461" cy="914400"/>
          </a:xfrm>
        </p:spPr>
        <p:txBody>
          <a:bodyPr vert="horz" lIns="91440" tIns="45720" rIns="91440" bIns="45720" rtlCol="0" anchor="b">
            <a:normAutofit/>
          </a:bodyPr>
          <a:lstStyle/>
          <a:p>
            <a:r>
              <a:rPr lang="en-US" sz="4000" b="1" kern="1200" dirty="0">
                <a:solidFill>
                  <a:schemeClr val="bg2">
                    <a:lumMod val="25000"/>
                  </a:schemeClr>
                </a:solidFill>
                <a:latin typeface="+mj-lt"/>
                <a:ea typeface="+mj-ea"/>
                <a:cs typeface="+mj-cs"/>
              </a:rPr>
              <a:t>Organizing</a:t>
            </a:r>
          </a:p>
        </p:txBody>
      </p:sp>
    </p:spTree>
    <p:extLst>
      <p:ext uri="{BB962C8B-B14F-4D97-AF65-F5344CB8AC3E}">
        <p14:creationId xmlns:p14="http://schemas.microsoft.com/office/powerpoint/2010/main" val="235430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F8716-C317-4FE4-B2B9-F59AC9223E55}"/>
              </a:ext>
            </a:extLst>
          </p:cNvPr>
          <p:cNvSpPr>
            <a:spLocks noGrp="1"/>
          </p:cNvSpPr>
          <p:nvPr>
            <p:ph type="ctrTitle"/>
          </p:nvPr>
        </p:nvSpPr>
        <p:spPr>
          <a:xfrm>
            <a:off x="751115" y="1122362"/>
            <a:ext cx="10662556" cy="3857851"/>
          </a:xfrm>
        </p:spPr>
        <p:txBody>
          <a:bodyPr>
            <a:normAutofit fontScale="90000"/>
          </a:bodyPr>
          <a:lstStyle/>
          <a:p>
            <a:pPr>
              <a:lnSpc>
                <a:spcPct val="150000"/>
              </a:lnSpc>
            </a:pPr>
            <a:r>
              <a:rPr lang="en-US" dirty="0">
                <a:solidFill>
                  <a:schemeClr val="bg1"/>
                </a:solidFill>
                <a:latin typeface="Abadi" panose="020B0604020104020204" pitchFamily="34" charset="0"/>
              </a:rPr>
              <a:t>A Brief Pause</a:t>
            </a:r>
            <a:br>
              <a:rPr lang="en-US" dirty="0">
                <a:solidFill>
                  <a:schemeClr val="bg1"/>
                </a:solidFill>
                <a:latin typeface="Abadi" panose="020B0604020104020204" pitchFamily="34" charset="0"/>
              </a:rPr>
            </a:br>
            <a:r>
              <a:rPr lang="en-US" dirty="0">
                <a:solidFill>
                  <a:schemeClr val="bg1"/>
                </a:solidFill>
                <a:latin typeface="Abadi" panose="020B0604020104020204" pitchFamily="34" charset="0"/>
              </a:rPr>
              <a:t>for Thoughts about</a:t>
            </a:r>
            <a:br>
              <a:rPr lang="en-US" dirty="0">
                <a:solidFill>
                  <a:schemeClr val="bg1"/>
                </a:solidFill>
                <a:latin typeface="Abadi" panose="020B0604020104020204" pitchFamily="34" charset="0"/>
              </a:rPr>
            </a:br>
            <a:r>
              <a:rPr lang="en-US" dirty="0">
                <a:solidFill>
                  <a:schemeClr val="bg1"/>
                </a:solidFill>
                <a:latin typeface="Abadi" panose="020B0604020104020204" pitchFamily="34" charset="0"/>
              </a:rPr>
              <a:t>Systematic and Scoping Reviews</a:t>
            </a:r>
          </a:p>
        </p:txBody>
      </p:sp>
    </p:spTree>
    <p:extLst>
      <p:ext uri="{BB962C8B-B14F-4D97-AF65-F5344CB8AC3E}">
        <p14:creationId xmlns:p14="http://schemas.microsoft.com/office/powerpoint/2010/main" val="124118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6F3C0-5CCC-4594-B13A-37A2D832F2F2}"/>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5000" b="1" dirty="0">
                <a:solidFill>
                  <a:schemeClr val="bg2"/>
                </a:solidFill>
              </a:rPr>
              <a:t>What Librarians Bring </a:t>
            </a:r>
            <a:br>
              <a:rPr lang="en-US" sz="5000" b="1" dirty="0">
                <a:solidFill>
                  <a:schemeClr val="bg2"/>
                </a:solidFill>
              </a:rPr>
            </a:br>
            <a:r>
              <a:rPr lang="en-US" sz="5000" b="1" dirty="0">
                <a:solidFill>
                  <a:schemeClr val="bg2"/>
                </a:solidFill>
              </a:rPr>
              <a:t>to the Table</a:t>
            </a:r>
          </a:p>
        </p:txBody>
      </p:sp>
      <p:sp>
        <p:nvSpPr>
          <p:cNvPr id="5" name="Text Placeholder 4">
            <a:extLst>
              <a:ext uri="{FF2B5EF4-FFF2-40B4-BE49-F238E27FC236}">
                <a16:creationId xmlns:a16="http://schemas.microsoft.com/office/drawing/2014/main" id="{B8F805B5-E369-4EAB-A274-5DAC09DD178E}"/>
              </a:ext>
            </a:extLst>
          </p:cNvPr>
          <p:cNvSpPr>
            <a:spLocks noGrp="1"/>
          </p:cNvSpPr>
          <p:nvPr>
            <p:ph type="body" sz="half" idx="2"/>
          </p:nvPr>
        </p:nvSpPr>
        <p:spPr>
          <a:xfrm>
            <a:off x="1341454" y="2086413"/>
            <a:ext cx="4992560" cy="3729034"/>
          </a:xfrm>
        </p:spPr>
        <p:txBody>
          <a:bodyPr vert="horz" lIns="91440" tIns="45720" rIns="91440" bIns="45720" rtlCol="0">
            <a:normAutofit/>
          </a:bodyPr>
          <a:lstStyle/>
          <a:p>
            <a:pPr indent="-228600">
              <a:buFont typeface="Arial" panose="020B0604020202020204" pitchFamily="34" charset="0"/>
              <a:buChar char="•"/>
            </a:pPr>
            <a:endParaRPr lang="en-US" sz="2000" dirty="0"/>
          </a:p>
          <a:p>
            <a:pPr marL="342900" indent="-228600">
              <a:lnSpc>
                <a:spcPct val="150000"/>
              </a:lnSpc>
              <a:buFont typeface="Arial" panose="020B0604020202020204" pitchFamily="34" charset="0"/>
              <a:buChar char="•"/>
            </a:pPr>
            <a:r>
              <a:rPr lang="en-US" sz="4000" dirty="0">
                <a:solidFill>
                  <a:schemeClr val="bg1"/>
                </a:solidFill>
              </a:rPr>
              <a:t>We like to help</a:t>
            </a:r>
          </a:p>
          <a:p>
            <a:pPr marL="342900" indent="-228600">
              <a:lnSpc>
                <a:spcPct val="150000"/>
              </a:lnSpc>
              <a:buFont typeface="Arial" panose="020B0604020202020204" pitchFamily="34" charset="0"/>
              <a:buChar char="•"/>
            </a:pPr>
            <a:r>
              <a:rPr lang="en-US" sz="4000" dirty="0">
                <a:solidFill>
                  <a:schemeClr val="bg1"/>
                </a:solidFill>
              </a:rPr>
              <a:t>Lots of questions</a:t>
            </a:r>
          </a:p>
          <a:p>
            <a:pPr marL="342900" indent="-228600">
              <a:lnSpc>
                <a:spcPct val="150000"/>
              </a:lnSpc>
              <a:buFont typeface="Arial" panose="020B0604020202020204" pitchFamily="34" charset="0"/>
              <a:buChar char="•"/>
            </a:pPr>
            <a:r>
              <a:rPr lang="en-US" sz="4000" dirty="0">
                <a:solidFill>
                  <a:schemeClr val="bg1"/>
                </a:solidFill>
              </a:rPr>
              <a:t>Referrals</a:t>
            </a:r>
          </a:p>
        </p:txBody>
      </p:sp>
      <p:pic>
        <p:nvPicPr>
          <p:cNvPr id="7" name="Content Placeholder 6" descr="A picture containing person, table, food, wall&#10;&#10;Description automatically generated">
            <a:extLst>
              <a:ext uri="{FF2B5EF4-FFF2-40B4-BE49-F238E27FC236}">
                <a16:creationId xmlns:a16="http://schemas.microsoft.com/office/drawing/2014/main" id="{2AB3C58F-2FDA-4816-941E-B0E6A36DFF1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34"/>
          <a:stretch/>
        </p:blipFill>
        <p:spPr>
          <a:xfrm>
            <a:off x="7199440" y="10"/>
            <a:ext cx="4992560" cy="6857990"/>
          </a:xfrm>
          <a:prstGeom prst="rect">
            <a:avLst/>
          </a:prstGeom>
          <a:effectLst/>
        </p:spPr>
      </p:pic>
      <p:sp>
        <p:nvSpPr>
          <p:cNvPr id="8" name="TextBox 7">
            <a:extLst>
              <a:ext uri="{FF2B5EF4-FFF2-40B4-BE49-F238E27FC236}">
                <a16:creationId xmlns:a16="http://schemas.microsoft.com/office/drawing/2014/main" id="{CFEDF87E-33D1-49D9-8E82-80C80DEB0A38}"/>
              </a:ext>
            </a:extLst>
          </p:cNvPr>
          <p:cNvSpPr txBox="1"/>
          <p:nvPr/>
        </p:nvSpPr>
        <p:spPr>
          <a:xfrm>
            <a:off x="7037614" y="6227180"/>
            <a:ext cx="5151337" cy="565494"/>
          </a:xfrm>
          <a:prstGeom prst="rect">
            <a:avLst/>
          </a:prstGeom>
          <a:solidFill>
            <a:srgbClr val="000000">
              <a:alpha val="50000"/>
            </a:srgbClr>
          </a:solidFill>
          <a:ln>
            <a:noFill/>
          </a:ln>
        </p:spPr>
        <p:txBody>
          <a:bodyPr wrap="square" rtlCol="0">
            <a:noAutofit/>
          </a:bodyPr>
          <a:lstStyle/>
          <a:p>
            <a:pPr>
              <a:spcAft>
                <a:spcPts val="600"/>
              </a:spcAft>
            </a:pPr>
            <a:r>
              <a:rPr lang="en-US" sz="1200" dirty="0">
                <a:solidFill>
                  <a:srgbClr val="FFFFFF"/>
                </a:solidFill>
              </a:rPr>
              <a:t>Note: From </a:t>
            </a:r>
            <a:r>
              <a:rPr lang="en-US" sz="1200" i="1" dirty="0">
                <a:solidFill>
                  <a:srgbClr val="FFFFFF"/>
                </a:solidFill>
              </a:rPr>
              <a:t>Our waitress June serves deep fried soft-shell crab @ Baan </a:t>
            </a:r>
            <a:r>
              <a:rPr lang="en-US" sz="1200" i="1" dirty="0" err="1">
                <a:solidFill>
                  <a:srgbClr val="FFFFFF"/>
                </a:solidFill>
              </a:rPr>
              <a:t>Krua</a:t>
            </a:r>
            <a:r>
              <a:rPr lang="en-US" sz="1200" i="1" dirty="0">
                <a:solidFill>
                  <a:srgbClr val="FFFFFF"/>
                </a:solidFill>
              </a:rPr>
              <a:t> Thai Restaurant, </a:t>
            </a:r>
            <a:r>
              <a:rPr lang="en-US" sz="1200" dirty="0">
                <a:solidFill>
                  <a:srgbClr val="FFFFFF"/>
                </a:solidFill>
              </a:rPr>
              <a:t>by Vanessa Pike-Russell, 2007, Flickr (</a:t>
            </a:r>
            <a:r>
              <a:rPr lang="en-US" sz="1200" dirty="0">
                <a:solidFill>
                  <a:srgbClr val="FFFFFF"/>
                </a:solidFill>
                <a:hlinkClick r:id="rId4">
                  <a:extLst>
                    <a:ext uri="{A12FA001-AC4F-418D-AE19-62706E023703}">
                      <ahyp:hlinkClr xmlns:ahyp="http://schemas.microsoft.com/office/drawing/2018/hyperlinkcolor" val="tx"/>
                    </a:ext>
                  </a:extLst>
                </a:hlinkClick>
              </a:rPr>
              <a:t>https://www.flickr.com/photos/lilcrabbygal/403464687</a:t>
            </a:r>
            <a:r>
              <a:rPr lang="en-US" sz="1200" dirty="0">
                <a:solidFill>
                  <a:srgbClr val="FFFFFF"/>
                </a:solidFill>
              </a:rPr>
              <a:t>). CC BY-NC-ND 2.0. </a:t>
            </a:r>
            <a:endParaRPr lang="en-US" sz="1200" i="1" dirty="0">
              <a:solidFill>
                <a:srgbClr val="FFFFFF"/>
              </a:solidFill>
            </a:endParaRPr>
          </a:p>
        </p:txBody>
      </p:sp>
    </p:spTree>
    <p:extLst>
      <p:ext uri="{BB962C8B-B14F-4D97-AF65-F5344CB8AC3E}">
        <p14:creationId xmlns:p14="http://schemas.microsoft.com/office/powerpoint/2010/main" val="1286467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631B0-2EC1-4D90-850C-AA2FB96D9B9D}"/>
              </a:ext>
            </a:extLst>
          </p:cNvPr>
          <p:cNvSpPr>
            <a:spLocks noGrp="1"/>
          </p:cNvSpPr>
          <p:nvPr>
            <p:ph type="title"/>
          </p:nvPr>
        </p:nvSpPr>
        <p:spPr>
          <a:xfrm>
            <a:off x="6536635" y="802719"/>
            <a:ext cx="4645250" cy="914400"/>
          </a:xfrm>
        </p:spPr>
        <p:txBody>
          <a:bodyPr vert="horz" lIns="91440" tIns="45720" rIns="91440" bIns="45720" rtlCol="0" anchor="b">
            <a:normAutofit fontScale="90000"/>
          </a:bodyPr>
          <a:lstStyle/>
          <a:p>
            <a:r>
              <a:rPr lang="en-US" sz="4000" b="1" kern="1200" dirty="0">
                <a:solidFill>
                  <a:schemeClr val="bg2"/>
                </a:solidFill>
                <a:latin typeface="+mj-lt"/>
                <a:ea typeface="+mj-ea"/>
                <a:cs typeface="+mj-cs"/>
              </a:rPr>
              <a:t>	</a:t>
            </a:r>
            <a:r>
              <a:rPr lang="en-US" sz="5000" b="1" kern="1200" dirty="0">
                <a:solidFill>
                  <a:schemeClr val="bg2"/>
                </a:solidFill>
                <a:latin typeface="+mj-lt"/>
                <a:ea typeface="+mj-ea"/>
                <a:cs typeface="+mj-cs"/>
              </a:rPr>
              <a:t>Publishing and </a:t>
            </a:r>
            <a:br>
              <a:rPr lang="en-US" sz="5000" b="1" kern="1200" dirty="0">
                <a:solidFill>
                  <a:schemeClr val="bg2"/>
                </a:solidFill>
                <a:latin typeface="+mj-lt"/>
                <a:ea typeface="+mj-ea"/>
                <a:cs typeface="+mj-cs"/>
              </a:rPr>
            </a:br>
            <a:r>
              <a:rPr lang="en-US" sz="5000" b="1" kern="1200" dirty="0">
                <a:solidFill>
                  <a:schemeClr val="bg2"/>
                </a:solidFill>
                <a:latin typeface="+mj-lt"/>
                <a:ea typeface="+mj-ea"/>
                <a:cs typeface="+mj-cs"/>
              </a:rPr>
              <a:t>	beyond</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D7444CA4-3C07-4B51-90F5-C80643C71C8D}"/>
              </a:ext>
            </a:extLst>
          </p:cNvPr>
          <p:cNvSpPr/>
          <p:nvPr/>
        </p:nvSpPr>
        <p:spPr>
          <a:xfrm>
            <a:off x="6494046" y="594055"/>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4</a:t>
            </a:r>
          </a:p>
        </p:txBody>
      </p:sp>
      <p:sp>
        <p:nvSpPr>
          <p:cNvPr id="7" name="TextBox 6">
            <a:extLst>
              <a:ext uri="{FF2B5EF4-FFF2-40B4-BE49-F238E27FC236}">
                <a16:creationId xmlns:a16="http://schemas.microsoft.com/office/drawing/2014/main" id="{D6A2F703-249B-4848-8810-CDEEE6C28B9D}"/>
              </a:ext>
            </a:extLst>
          </p:cNvPr>
          <p:cNvSpPr txBox="1"/>
          <p:nvPr/>
        </p:nvSpPr>
        <p:spPr>
          <a:xfrm>
            <a:off x="6802582" y="1925782"/>
            <a:ext cx="4506705" cy="27669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dirty="0">
                <a:solidFill>
                  <a:schemeClr val="bg1"/>
                </a:solidFill>
              </a:rPr>
              <a:t>Journal selection</a:t>
            </a:r>
          </a:p>
          <a:p>
            <a:pPr marL="285750" indent="-285750">
              <a:lnSpc>
                <a:spcPct val="150000"/>
              </a:lnSpc>
              <a:buFont typeface="Arial" panose="020B0604020202020204" pitchFamily="34" charset="0"/>
              <a:buChar char="•"/>
            </a:pPr>
            <a:r>
              <a:rPr lang="en-US" sz="4000" dirty="0">
                <a:solidFill>
                  <a:schemeClr val="bg1"/>
                </a:solidFill>
              </a:rPr>
              <a:t>Promotion</a:t>
            </a:r>
          </a:p>
          <a:p>
            <a:pPr marL="285750" indent="-285750">
              <a:lnSpc>
                <a:spcPct val="150000"/>
              </a:lnSpc>
              <a:buFont typeface="Arial" panose="020B0604020202020204" pitchFamily="34" charset="0"/>
              <a:buChar char="•"/>
            </a:pPr>
            <a:r>
              <a:rPr lang="en-US" sz="4000" dirty="0">
                <a:solidFill>
                  <a:schemeClr val="bg1"/>
                </a:solidFill>
              </a:rPr>
              <a:t>Measuring impact</a:t>
            </a:r>
          </a:p>
        </p:txBody>
      </p:sp>
      <p:pic>
        <p:nvPicPr>
          <p:cNvPr id="6" name="Content Placeholder 5" descr="Icon&#10;&#10;Description automatically generated">
            <a:extLst>
              <a:ext uri="{FF2B5EF4-FFF2-40B4-BE49-F238E27FC236}">
                <a16:creationId xmlns:a16="http://schemas.microsoft.com/office/drawing/2014/main" id="{D958A69E-DFFA-4CFD-B987-E833CC8242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0115" y="1474010"/>
            <a:ext cx="3146249" cy="3117776"/>
          </a:xfrm>
        </p:spPr>
      </p:pic>
    </p:spTree>
    <p:extLst>
      <p:ext uri="{BB962C8B-B14F-4D97-AF65-F5344CB8AC3E}">
        <p14:creationId xmlns:p14="http://schemas.microsoft.com/office/powerpoint/2010/main" val="925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 engineering drawing&#10;&#10;Description automatically generated">
            <a:extLst>
              <a:ext uri="{FF2B5EF4-FFF2-40B4-BE49-F238E27FC236}">
                <a16:creationId xmlns:a16="http://schemas.microsoft.com/office/drawing/2014/main" id="{D4BCF497-C914-413D-837D-9935CAD09C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1461" y="1214438"/>
            <a:ext cx="4675653" cy="4646612"/>
          </a:xfrm>
        </p:spPr>
      </p:pic>
      <p:sp>
        <p:nvSpPr>
          <p:cNvPr id="4" name="Text Placeholder 3">
            <a:extLst>
              <a:ext uri="{FF2B5EF4-FFF2-40B4-BE49-F238E27FC236}">
                <a16:creationId xmlns:a16="http://schemas.microsoft.com/office/drawing/2014/main" id="{336FDA8C-6430-4678-A0AC-60D91836D974}"/>
              </a:ext>
            </a:extLst>
          </p:cNvPr>
          <p:cNvSpPr>
            <a:spLocks noGrp="1"/>
          </p:cNvSpPr>
          <p:nvPr>
            <p:ph type="body" sz="half" idx="2"/>
          </p:nvPr>
        </p:nvSpPr>
        <p:spPr>
          <a:xfrm>
            <a:off x="690707" y="2639290"/>
            <a:ext cx="3932237" cy="3811588"/>
          </a:xfrm>
        </p:spPr>
        <p:txBody>
          <a:bodyPr>
            <a:normAutofit/>
          </a:bodyPr>
          <a:lstStyle/>
          <a:p>
            <a:pPr algn="ctr"/>
            <a:r>
              <a:rPr lang="en-US" sz="4000" b="1" dirty="0"/>
              <a:t>Journal selection</a:t>
            </a:r>
          </a:p>
        </p:txBody>
      </p:sp>
      <p:sp>
        <p:nvSpPr>
          <p:cNvPr id="5" name="Oval 4">
            <a:extLst>
              <a:ext uri="{FF2B5EF4-FFF2-40B4-BE49-F238E27FC236}">
                <a16:creationId xmlns:a16="http://schemas.microsoft.com/office/drawing/2014/main" id="{C32BF412-4D00-4770-8D18-F23DAF89169C}"/>
              </a:ext>
            </a:extLst>
          </p:cNvPr>
          <p:cNvSpPr/>
          <p:nvPr/>
        </p:nvSpPr>
        <p:spPr>
          <a:xfrm>
            <a:off x="293183" y="407122"/>
            <a:ext cx="795048" cy="8073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4</a:t>
            </a:r>
          </a:p>
        </p:txBody>
      </p:sp>
      <p:sp>
        <p:nvSpPr>
          <p:cNvPr id="6" name="Title 1">
            <a:extLst>
              <a:ext uri="{FF2B5EF4-FFF2-40B4-BE49-F238E27FC236}">
                <a16:creationId xmlns:a16="http://schemas.microsoft.com/office/drawing/2014/main" id="{6D66E788-58E3-469E-998F-21EC826CC00C}"/>
              </a:ext>
            </a:extLst>
          </p:cNvPr>
          <p:cNvSpPr>
            <a:spLocks noGrp="1"/>
          </p:cNvSpPr>
          <p:nvPr>
            <p:ph type="title"/>
          </p:nvPr>
        </p:nvSpPr>
        <p:spPr>
          <a:xfrm>
            <a:off x="1088231" y="264319"/>
            <a:ext cx="5783624" cy="914400"/>
          </a:xfrm>
        </p:spPr>
        <p:txBody>
          <a:bodyPr vert="horz" lIns="91440" tIns="45720" rIns="91440" bIns="45720" rtlCol="0" anchor="b">
            <a:normAutofit/>
          </a:bodyPr>
          <a:lstStyle/>
          <a:p>
            <a:r>
              <a:rPr lang="en-US" sz="4000" b="1" kern="1200" dirty="0">
                <a:solidFill>
                  <a:schemeClr val="bg2">
                    <a:lumMod val="25000"/>
                  </a:schemeClr>
                </a:solidFill>
                <a:latin typeface="+mj-lt"/>
                <a:ea typeface="+mj-ea"/>
                <a:cs typeface="+mj-cs"/>
              </a:rPr>
              <a:t>Publishing and beyond</a:t>
            </a:r>
          </a:p>
        </p:txBody>
      </p:sp>
    </p:spTree>
    <p:extLst>
      <p:ext uri="{BB962C8B-B14F-4D97-AF65-F5344CB8AC3E}">
        <p14:creationId xmlns:p14="http://schemas.microsoft.com/office/powerpoint/2010/main" val="37312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DBC5DA8-217D-4AF0-952C-636308CAE7F6}"/>
              </a:ext>
            </a:extLst>
          </p:cNvPr>
          <p:cNvSpPr>
            <a:spLocks noGrp="1"/>
          </p:cNvSpPr>
          <p:nvPr>
            <p:ph type="title"/>
          </p:nvPr>
        </p:nvSpPr>
        <p:spPr>
          <a:xfrm>
            <a:off x="8097227" y="93252"/>
            <a:ext cx="3973385" cy="1300389"/>
          </a:xfrm>
          <a:noFill/>
        </p:spPr>
        <p:txBody>
          <a:bodyPr vert="horz" lIns="91440" tIns="45720" rIns="91440" bIns="45720" rtlCol="0" anchor="b">
            <a:normAutofit/>
          </a:bodyPr>
          <a:lstStyle/>
          <a:p>
            <a:r>
              <a:rPr lang="en-US" sz="4000" b="1" dirty="0"/>
              <a:t>Publishing and beyond</a:t>
            </a:r>
          </a:p>
        </p:txBody>
      </p:sp>
      <p:sp>
        <p:nvSpPr>
          <p:cNvPr id="4" name="Text Placeholder 3">
            <a:extLst>
              <a:ext uri="{FF2B5EF4-FFF2-40B4-BE49-F238E27FC236}">
                <a16:creationId xmlns:a16="http://schemas.microsoft.com/office/drawing/2014/main" id="{92AD4406-C422-4083-AF93-5BBA0756EC93}"/>
              </a:ext>
            </a:extLst>
          </p:cNvPr>
          <p:cNvSpPr>
            <a:spLocks noGrp="1"/>
          </p:cNvSpPr>
          <p:nvPr>
            <p:ph type="body" sz="half" idx="2"/>
          </p:nvPr>
        </p:nvSpPr>
        <p:spPr>
          <a:xfrm>
            <a:off x="8097227" y="2686340"/>
            <a:ext cx="3973386" cy="1485319"/>
          </a:xfrm>
          <a:noFill/>
        </p:spPr>
        <p:txBody>
          <a:bodyPr vert="horz" lIns="91440" tIns="45720" rIns="91440" bIns="45720" rtlCol="0">
            <a:normAutofit/>
          </a:bodyPr>
          <a:lstStyle/>
          <a:p>
            <a:r>
              <a:rPr lang="en-US" sz="4000" b="1" dirty="0"/>
              <a:t>Promotion</a:t>
            </a:r>
          </a:p>
        </p:txBody>
      </p:sp>
      <p:pic>
        <p:nvPicPr>
          <p:cNvPr id="8" name="Content Placeholder 7" descr="A person holding a camera&#10;&#10;Description automatically generated with low confidence">
            <a:extLst>
              <a:ext uri="{FF2B5EF4-FFF2-40B4-BE49-F238E27FC236}">
                <a16:creationId xmlns:a16="http://schemas.microsoft.com/office/drawing/2014/main" id="{85F5AB08-7070-4F5F-ABEB-F4E99FD062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344" r="18592" b="-1"/>
          <a:stretch/>
        </p:blipFill>
        <p:spPr>
          <a:xfrm>
            <a:off x="-1" y="10"/>
            <a:ext cx="6992881" cy="6857990"/>
          </a:xfrm>
          <a:prstGeom prst="rect">
            <a:avLst/>
          </a:prstGeom>
        </p:spPr>
      </p:pic>
      <p:sp>
        <p:nvSpPr>
          <p:cNvPr id="5" name="Oval 4">
            <a:extLst>
              <a:ext uri="{FF2B5EF4-FFF2-40B4-BE49-F238E27FC236}">
                <a16:creationId xmlns:a16="http://schemas.microsoft.com/office/drawing/2014/main" id="{888EB72C-BB68-42CE-A975-C98F72091266}"/>
              </a:ext>
            </a:extLst>
          </p:cNvPr>
          <p:cNvSpPr/>
          <p:nvPr/>
        </p:nvSpPr>
        <p:spPr>
          <a:xfrm>
            <a:off x="7183840" y="308901"/>
            <a:ext cx="795048" cy="8073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000" b="1" dirty="0">
                <a:latin typeface="Rockwell Extra Bold" panose="02060903040505020403" pitchFamily="18" charset="0"/>
              </a:rPr>
              <a:t>4</a:t>
            </a:r>
          </a:p>
        </p:txBody>
      </p:sp>
      <p:sp>
        <p:nvSpPr>
          <p:cNvPr id="9" name="TextBox 8">
            <a:extLst>
              <a:ext uri="{FF2B5EF4-FFF2-40B4-BE49-F238E27FC236}">
                <a16:creationId xmlns:a16="http://schemas.microsoft.com/office/drawing/2014/main" id="{9B931EE2-9801-46BA-A14B-5B6EB6F04643}"/>
              </a:ext>
            </a:extLst>
          </p:cNvPr>
          <p:cNvSpPr txBox="1"/>
          <p:nvPr/>
        </p:nvSpPr>
        <p:spPr>
          <a:xfrm>
            <a:off x="138545" y="6206836"/>
            <a:ext cx="6608619" cy="523220"/>
          </a:xfrm>
          <a:prstGeom prst="rect">
            <a:avLst/>
          </a:prstGeom>
          <a:noFill/>
        </p:spPr>
        <p:txBody>
          <a:bodyPr wrap="square" rtlCol="0">
            <a:spAutoFit/>
          </a:bodyPr>
          <a:lstStyle/>
          <a:p>
            <a:r>
              <a:rPr lang="en-US" sz="1400" dirty="0">
                <a:solidFill>
                  <a:srgbClr val="00B0F0"/>
                </a:solidFill>
              </a:rPr>
              <a:t>Note: From </a:t>
            </a:r>
            <a:r>
              <a:rPr lang="en-US" sz="1400" i="1" dirty="0">
                <a:solidFill>
                  <a:srgbClr val="00B0F0"/>
                </a:solidFill>
              </a:rPr>
              <a:t>Frame fun</a:t>
            </a:r>
            <a:r>
              <a:rPr lang="en-US" sz="1400" dirty="0">
                <a:solidFill>
                  <a:srgbClr val="00B0F0"/>
                </a:solidFill>
              </a:rPr>
              <a:t>, by Mark </a:t>
            </a:r>
            <a:r>
              <a:rPr lang="en-US" sz="1400" dirty="0" err="1">
                <a:solidFill>
                  <a:srgbClr val="00B0F0"/>
                </a:solidFill>
              </a:rPr>
              <a:t>Couvillion</a:t>
            </a:r>
            <a:r>
              <a:rPr lang="en-US" sz="1400" dirty="0">
                <a:solidFill>
                  <a:srgbClr val="00B0F0"/>
                </a:solidFill>
              </a:rPr>
              <a:t>, Flickr (</a:t>
            </a:r>
            <a:r>
              <a:rPr lang="en-US" sz="1400" dirty="0">
                <a:solidFill>
                  <a:srgbClr val="00B0F0"/>
                </a:solidFill>
                <a:hlinkClick r:id="rId4">
                  <a:extLst>
                    <a:ext uri="{A12FA001-AC4F-418D-AE19-62706E023703}">
                      <ahyp:hlinkClr xmlns:ahyp="http://schemas.microsoft.com/office/drawing/2018/hyperlinkcolor" val="tx"/>
                    </a:ext>
                  </a:extLst>
                </a:hlinkClick>
              </a:rPr>
              <a:t>https://www.flickr.com/photos/chimchim/2571512108</a:t>
            </a:r>
            <a:r>
              <a:rPr lang="en-US" sz="1400" dirty="0">
                <a:solidFill>
                  <a:srgbClr val="00B0F0"/>
                </a:solidFill>
              </a:rPr>
              <a:t>). CC BY-NC-ND 2.0</a:t>
            </a:r>
            <a:r>
              <a:rPr lang="en-US" sz="1400" dirty="0">
                <a:solidFill>
                  <a:schemeClr val="accent1">
                    <a:lumMod val="75000"/>
                  </a:schemeClr>
                </a:solidFill>
              </a:rPr>
              <a:t>.</a:t>
            </a:r>
          </a:p>
        </p:txBody>
      </p:sp>
    </p:spTree>
    <p:extLst>
      <p:ext uri="{BB962C8B-B14F-4D97-AF65-F5344CB8AC3E}">
        <p14:creationId xmlns:p14="http://schemas.microsoft.com/office/powerpoint/2010/main" val="227405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oy, insect&#10;&#10;Description automatically generated">
            <a:extLst>
              <a:ext uri="{FF2B5EF4-FFF2-40B4-BE49-F238E27FC236}">
                <a16:creationId xmlns:a16="http://schemas.microsoft.com/office/drawing/2014/main" id="{35F6B969-718E-4387-BBA5-906240371F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5673" y="0"/>
            <a:ext cx="6631690" cy="6858000"/>
          </a:xfrm>
        </p:spPr>
      </p:pic>
      <p:sp>
        <p:nvSpPr>
          <p:cNvPr id="4" name="Text Placeholder 3">
            <a:extLst>
              <a:ext uri="{FF2B5EF4-FFF2-40B4-BE49-F238E27FC236}">
                <a16:creationId xmlns:a16="http://schemas.microsoft.com/office/drawing/2014/main" id="{B869CAD5-E080-4FAB-817B-9FCC08BB9F31}"/>
              </a:ext>
            </a:extLst>
          </p:cNvPr>
          <p:cNvSpPr>
            <a:spLocks noGrp="1"/>
          </p:cNvSpPr>
          <p:nvPr>
            <p:ph type="body" sz="half" idx="2"/>
          </p:nvPr>
        </p:nvSpPr>
        <p:spPr>
          <a:xfrm>
            <a:off x="812079" y="2750127"/>
            <a:ext cx="4120139" cy="3811588"/>
          </a:xfrm>
        </p:spPr>
        <p:txBody>
          <a:bodyPr>
            <a:normAutofit/>
          </a:bodyPr>
          <a:lstStyle/>
          <a:p>
            <a:r>
              <a:rPr lang="en-US" sz="4000" b="1" dirty="0"/>
              <a:t>Measuring Impact</a:t>
            </a:r>
          </a:p>
        </p:txBody>
      </p:sp>
      <p:sp>
        <p:nvSpPr>
          <p:cNvPr id="9" name="Title 1">
            <a:extLst>
              <a:ext uri="{FF2B5EF4-FFF2-40B4-BE49-F238E27FC236}">
                <a16:creationId xmlns:a16="http://schemas.microsoft.com/office/drawing/2014/main" id="{7C6F4EE5-21F4-4F46-BAAF-9930CBFC482F}"/>
              </a:ext>
            </a:extLst>
          </p:cNvPr>
          <p:cNvSpPr>
            <a:spLocks noGrp="1"/>
          </p:cNvSpPr>
          <p:nvPr>
            <p:ph type="title"/>
          </p:nvPr>
        </p:nvSpPr>
        <p:spPr>
          <a:xfrm>
            <a:off x="1086827" y="190234"/>
            <a:ext cx="3973385" cy="1300389"/>
          </a:xfrm>
          <a:noFill/>
        </p:spPr>
        <p:txBody>
          <a:bodyPr vert="horz" lIns="91440" tIns="45720" rIns="91440" bIns="45720" rtlCol="0" anchor="b">
            <a:normAutofit/>
          </a:bodyPr>
          <a:lstStyle/>
          <a:p>
            <a:r>
              <a:rPr lang="en-US" sz="4000" b="1" dirty="0"/>
              <a:t>Publishing and beyond</a:t>
            </a:r>
          </a:p>
        </p:txBody>
      </p:sp>
      <p:sp>
        <p:nvSpPr>
          <p:cNvPr id="10" name="Oval 9">
            <a:extLst>
              <a:ext uri="{FF2B5EF4-FFF2-40B4-BE49-F238E27FC236}">
                <a16:creationId xmlns:a16="http://schemas.microsoft.com/office/drawing/2014/main" id="{BBCEC738-1384-4E43-890F-310E163D9378}"/>
              </a:ext>
            </a:extLst>
          </p:cNvPr>
          <p:cNvSpPr/>
          <p:nvPr/>
        </p:nvSpPr>
        <p:spPr>
          <a:xfrm>
            <a:off x="173440" y="405883"/>
            <a:ext cx="795048" cy="8073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000" b="1" dirty="0">
                <a:latin typeface="Rockwell Extra Bold" panose="02060903040505020403" pitchFamily="18" charset="0"/>
              </a:rPr>
              <a:t>4</a:t>
            </a:r>
          </a:p>
        </p:txBody>
      </p:sp>
    </p:spTree>
    <p:extLst>
      <p:ext uri="{BB962C8B-B14F-4D97-AF65-F5344CB8AC3E}">
        <p14:creationId xmlns:p14="http://schemas.microsoft.com/office/powerpoint/2010/main" val="12217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02F2F1-3F93-4468-BA28-718FB13E00BC}"/>
              </a:ext>
            </a:extLst>
          </p:cNvPr>
          <p:cNvSpPr>
            <a:spLocks noGrp="1"/>
          </p:cNvSpPr>
          <p:nvPr>
            <p:ph type="ctrTitle"/>
          </p:nvPr>
        </p:nvSpPr>
        <p:spPr>
          <a:xfrm>
            <a:off x="1393372" y="1922463"/>
            <a:ext cx="9144000" cy="2387600"/>
          </a:xfrm>
        </p:spPr>
        <p:txBody>
          <a:bodyPr>
            <a:noAutofit/>
          </a:bodyPr>
          <a:lstStyle/>
          <a:p>
            <a:r>
              <a:rPr lang="en-US" b="1" dirty="0"/>
              <a:t>Conclusion</a:t>
            </a:r>
            <a:br>
              <a:rPr lang="en-US" b="1" dirty="0"/>
            </a:br>
            <a:r>
              <a:rPr lang="en-US" b="1" dirty="0"/>
              <a:t>+</a:t>
            </a:r>
            <a:br>
              <a:rPr lang="en-US" b="1" dirty="0"/>
            </a:br>
            <a:r>
              <a:rPr lang="en-US" b="1" dirty="0"/>
              <a:t>Questions</a:t>
            </a:r>
          </a:p>
        </p:txBody>
      </p:sp>
    </p:spTree>
    <p:extLst>
      <p:ext uri="{BB962C8B-B14F-4D97-AF65-F5344CB8AC3E}">
        <p14:creationId xmlns:p14="http://schemas.microsoft.com/office/powerpoint/2010/main" val="207655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18B6-B3E1-48BA-989A-DFBA936B5AF5}"/>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5000" b="1" dirty="0">
                <a:solidFill>
                  <a:schemeClr val="tx2"/>
                </a:solidFill>
              </a:rPr>
              <a:t>Background</a:t>
            </a:r>
          </a:p>
        </p:txBody>
      </p:sp>
      <p:sp>
        <p:nvSpPr>
          <p:cNvPr id="4" name="Text Placeholder 3">
            <a:extLst>
              <a:ext uri="{FF2B5EF4-FFF2-40B4-BE49-F238E27FC236}">
                <a16:creationId xmlns:a16="http://schemas.microsoft.com/office/drawing/2014/main" id="{D576324B-23D4-4015-9672-D3115F8A6957}"/>
              </a:ext>
            </a:extLst>
          </p:cNvPr>
          <p:cNvSpPr>
            <a:spLocks noGrp="1"/>
          </p:cNvSpPr>
          <p:nvPr>
            <p:ph type="body" sz="half" idx="2"/>
          </p:nvPr>
        </p:nvSpPr>
        <p:spPr>
          <a:xfrm>
            <a:off x="762000" y="1843791"/>
            <a:ext cx="5314543" cy="4234280"/>
          </a:xfrm>
        </p:spPr>
        <p:txBody>
          <a:bodyPr vert="horz" lIns="91440" tIns="45720" rIns="91440" bIns="45720" rtlCol="0" anchor="t">
            <a:normAutofit/>
          </a:bodyPr>
          <a:lstStyle/>
          <a:p>
            <a:pPr indent="-228600">
              <a:buFont typeface="Arial" panose="020B0604020202020204" pitchFamily="34" charset="0"/>
              <a:buChar char="•"/>
            </a:pPr>
            <a:endParaRPr lang="en-US" sz="1800" dirty="0"/>
          </a:p>
          <a:p>
            <a:pPr indent="-228600">
              <a:buFont typeface="Arial" panose="020B0604020202020204" pitchFamily="34" charset="0"/>
              <a:buChar char="•"/>
            </a:pPr>
            <a:r>
              <a:rPr lang="en-US" sz="4000" dirty="0"/>
              <a:t>Q.I. Project </a:t>
            </a:r>
          </a:p>
          <a:p>
            <a:pPr indent="-228600">
              <a:buFont typeface="Arial" panose="020B0604020202020204" pitchFamily="34" charset="0"/>
              <a:buChar char="•"/>
            </a:pPr>
            <a:r>
              <a:rPr lang="en-US" sz="4000" dirty="0"/>
              <a:t>Interviewed 32 scholars</a:t>
            </a:r>
          </a:p>
          <a:p>
            <a:pPr indent="-228600">
              <a:buFont typeface="Arial" panose="020B0604020202020204" pitchFamily="34" charset="0"/>
              <a:buChar char="•"/>
            </a:pPr>
            <a:r>
              <a:rPr lang="en-US" sz="4000" dirty="0"/>
              <a:t>Asking </a:t>
            </a:r>
          </a:p>
          <a:p>
            <a:pPr lvl="1" indent="-228600">
              <a:buFont typeface="Arial" panose="020B0604020202020204" pitchFamily="34" charset="0"/>
              <a:buChar char="•"/>
            </a:pPr>
            <a:r>
              <a:rPr lang="en-US" sz="3000" dirty="0"/>
              <a:t>How they used the library’s services</a:t>
            </a:r>
          </a:p>
          <a:p>
            <a:pPr lvl="1" indent="-228600">
              <a:buFont typeface="Arial" panose="020B0604020202020204" pitchFamily="34" charset="0"/>
              <a:buChar char="•"/>
            </a:pPr>
            <a:r>
              <a:rPr lang="en-US" sz="3000" dirty="0"/>
              <a:t>What other help they needed</a:t>
            </a:r>
          </a:p>
        </p:txBody>
      </p:sp>
      <p:sp>
        <p:nvSpPr>
          <p:cNvPr id="15"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brick wall with a hole in it&#10;&#10;Description automatically generated with medium confidence">
            <a:extLst>
              <a:ext uri="{FF2B5EF4-FFF2-40B4-BE49-F238E27FC236}">
                <a16:creationId xmlns:a16="http://schemas.microsoft.com/office/drawing/2014/main" id="{92C29A6E-150D-4708-9C11-D5AE2D8116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593" r="20173"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extBox 6">
            <a:extLst>
              <a:ext uri="{FF2B5EF4-FFF2-40B4-BE49-F238E27FC236}">
                <a16:creationId xmlns:a16="http://schemas.microsoft.com/office/drawing/2014/main" id="{FB8B89B8-F806-44B4-AF5D-DEAFDB22C1F0}"/>
              </a:ext>
            </a:extLst>
          </p:cNvPr>
          <p:cNvSpPr txBox="1"/>
          <p:nvPr/>
        </p:nvSpPr>
        <p:spPr>
          <a:xfrm>
            <a:off x="6582780" y="6078071"/>
            <a:ext cx="5286491" cy="523220"/>
          </a:xfrm>
          <a:prstGeom prst="rect">
            <a:avLst/>
          </a:prstGeom>
          <a:noFill/>
        </p:spPr>
        <p:txBody>
          <a:bodyPr wrap="square" rtlCol="0">
            <a:spAutoFit/>
          </a:bodyPr>
          <a:lstStyle/>
          <a:p>
            <a:r>
              <a:rPr lang="en-US" sz="1400" dirty="0"/>
              <a:t>Note: From </a:t>
            </a:r>
            <a:r>
              <a:rPr lang="en-US" sz="1400" i="1" dirty="0"/>
              <a:t>Brick wall</a:t>
            </a:r>
            <a:r>
              <a:rPr lang="en-US" sz="1400" dirty="0"/>
              <a:t>, by Page </a:t>
            </a:r>
            <a:r>
              <a:rPr lang="en-US" sz="1400" dirty="0" err="1"/>
              <a:t>DeWolfe</a:t>
            </a:r>
            <a:r>
              <a:rPr lang="en-US" sz="1400" dirty="0"/>
              <a:t>, 2017, Flickr (</a:t>
            </a:r>
            <a:r>
              <a:rPr lang="en-US" sz="1400" dirty="0">
                <a:hlinkClick r:id="rId4"/>
              </a:rPr>
              <a:t>https://www.flickr.com/photos/triviaqueen/33886387122</a:t>
            </a:r>
            <a:r>
              <a:rPr lang="en-US" sz="1400" dirty="0"/>
              <a:t>). CC BY 2.0. </a:t>
            </a:r>
          </a:p>
        </p:txBody>
      </p:sp>
    </p:spTree>
    <p:extLst>
      <p:ext uri="{BB962C8B-B14F-4D97-AF65-F5344CB8AC3E}">
        <p14:creationId xmlns:p14="http://schemas.microsoft.com/office/powerpoint/2010/main" val="39576259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413C2A39-F727-45EA-8536-B89E8BDC3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64" y="1255810"/>
            <a:ext cx="8516471" cy="4346379"/>
          </a:xfrm>
          <a:prstGeom prst="rect">
            <a:avLst/>
          </a:prstGeom>
        </p:spPr>
      </p:pic>
    </p:spTree>
    <p:extLst>
      <p:ext uri="{BB962C8B-B14F-4D97-AF65-F5344CB8AC3E}">
        <p14:creationId xmlns:p14="http://schemas.microsoft.com/office/powerpoint/2010/main" val="128172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6F4-CC64-4066-A4CE-E052ACECFB67}"/>
              </a:ext>
            </a:extLst>
          </p:cNvPr>
          <p:cNvSpPr txBox="1">
            <a:spLocks/>
          </p:cNvSpPr>
          <p:nvPr/>
        </p:nvSpPr>
        <p:spPr>
          <a:xfrm>
            <a:off x="2907334" y="1011082"/>
            <a:ext cx="733004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t>	 Developing a question</a:t>
            </a:r>
          </a:p>
        </p:txBody>
      </p:sp>
      <p:sp>
        <p:nvSpPr>
          <p:cNvPr id="3" name="Oval 2">
            <a:extLst>
              <a:ext uri="{FF2B5EF4-FFF2-40B4-BE49-F238E27FC236}">
                <a16:creationId xmlns:a16="http://schemas.microsoft.com/office/drawing/2014/main" id="{6DAE4F82-997B-4718-A8C4-D563B662BEC7}"/>
              </a:ext>
            </a:extLst>
          </p:cNvPr>
          <p:cNvSpPr/>
          <p:nvPr/>
        </p:nvSpPr>
        <p:spPr>
          <a:xfrm>
            <a:off x="2927589" y="121666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sp>
        <p:nvSpPr>
          <p:cNvPr id="4" name="Title 1">
            <a:extLst>
              <a:ext uri="{FF2B5EF4-FFF2-40B4-BE49-F238E27FC236}">
                <a16:creationId xmlns:a16="http://schemas.microsoft.com/office/drawing/2014/main" id="{59B7D9A3-17FA-4D19-9B5D-6CC9455533B8}"/>
              </a:ext>
            </a:extLst>
          </p:cNvPr>
          <p:cNvSpPr txBox="1">
            <a:spLocks/>
          </p:cNvSpPr>
          <p:nvPr/>
        </p:nvSpPr>
        <p:spPr>
          <a:xfrm>
            <a:off x="3038535" y="2229462"/>
            <a:ext cx="6839755"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	</a:t>
            </a:r>
            <a:r>
              <a:rPr lang="en-US" sz="5000" b="1" dirty="0"/>
              <a:t>Literature</a:t>
            </a:r>
            <a:r>
              <a:rPr lang="en-US" sz="4000" b="1" dirty="0"/>
              <a:t> </a:t>
            </a:r>
            <a:r>
              <a:rPr lang="en-US" sz="5000" b="1" dirty="0"/>
              <a:t>Searching</a:t>
            </a:r>
          </a:p>
        </p:txBody>
      </p:sp>
      <p:sp>
        <p:nvSpPr>
          <p:cNvPr id="5" name="Oval 4">
            <a:extLst>
              <a:ext uri="{FF2B5EF4-FFF2-40B4-BE49-F238E27FC236}">
                <a16:creationId xmlns:a16="http://schemas.microsoft.com/office/drawing/2014/main" id="{21A51964-6B56-48E0-9259-B7F5A41E5B71}"/>
              </a:ext>
            </a:extLst>
          </p:cNvPr>
          <p:cNvSpPr/>
          <p:nvPr/>
        </p:nvSpPr>
        <p:spPr>
          <a:xfrm>
            <a:off x="2940418" y="232786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2</a:t>
            </a:r>
          </a:p>
        </p:txBody>
      </p:sp>
      <p:sp>
        <p:nvSpPr>
          <p:cNvPr id="6" name="Title 1">
            <a:extLst>
              <a:ext uri="{FF2B5EF4-FFF2-40B4-BE49-F238E27FC236}">
                <a16:creationId xmlns:a16="http://schemas.microsoft.com/office/drawing/2014/main" id="{8028BD6F-0D9B-4E4D-96AD-0C1EC6D2F0EB}"/>
              </a:ext>
            </a:extLst>
          </p:cNvPr>
          <p:cNvSpPr txBox="1">
            <a:spLocks/>
          </p:cNvSpPr>
          <p:nvPr/>
        </p:nvSpPr>
        <p:spPr>
          <a:xfrm>
            <a:off x="3005452" y="3422750"/>
            <a:ext cx="4645250" cy="9144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t>	Organizing</a:t>
            </a:r>
          </a:p>
        </p:txBody>
      </p:sp>
      <p:sp>
        <p:nvSpPr>
          <p:cNvPr id="7" name="Oval 6">
            <a:extLst>
              <a:ext uri="{FF2B5EF4-FFF2-40B4-BE49-F238E27FC236}">
                <a16:creationId xmlns:a16="http://schemas.microsoft.com/office/drawing/2014/main" id="{D4C210DF-5853-43AA-B041-E8DDD2569E9F}"/>
              </a:ext>
            </a:extLst>
          </p:cNvPr>
          <p:cNvSpPr/>
          <p:nvPr/>
        </p:nvSpPr>
        <p:spPr>
          <a:xfrm>
            <a:off x="2907334" y="352114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3</a:t>
            </a:r>
          </a:p>
        </p:txBody>
      </p:sp>
      <p:sp>
        <p:nvSpPr>
          <p:cNvPr id="8" name="Title 1">
            <a:extLst>
              <a:ext uri="{FF2B5EF4-FFF2-40B4-BE49-F238E27FC236}">
                <a16:creationId xmlns:a16="http://schemas.microsoft.com/office/drawing/2014/main" id="{7A856C1C-CD18-4842-9F4A-A6B1CF30BA91}"/>
              </a:ext>
            </a:extLst>
          </p:cNvPr>
          <p:cNvSpPr txBox="1">
            <a:spLocks/>
          </p:cNvSpPr>
          <p:nvPr/>
        </p:nvSpPr>
        <p:spPr>
          <a:xfrm>
            <a:off x="2927589" y="4636867"/>
            <a:ext cx="6659760"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b="1" dirty="0"/>
              <a:t>	 Publishing</a:t>
            </a:r>
          </a:p>
        </p:txBody>
      </p:sp>
      <p:sp>
        <p:nvSpPr>
          <p:cNvPr id="9" name="Oval 8">
            <a:extLst>
              <a:ext uri="{FF2B5EF4-FFF2-40B4-BE49-F238E27FC236}">
                <a16:creationId xmlns:a16="http://schemas.microsoft.com/office/drawing/2014/main" id="{AB6E2A88-5A45-44E6-A103-B304891E4A00}"/>
              </a:ext>
            </a:extLst>
          </p:cNvPr>
          <p:cNvSpPr/>
          <p:nvPr/>
        </p:nvSpPr>
        <p:spPr>
          <a:xfrm>
            <a:off x="2885000" y="4633784"/>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4</a:t>
            </a:r>
          </a:p>
        </p:txBody>
      </p:sp>
    </p:spTree>
    <p:extLst>
      <p:ext uri="{BB962C8B-B14F-4D97-AF65-F5344CB8AC3E}">
        <p14:creationId xmlns:p14="http://schemas.microsoft.com/office/powerpoint/2010/main" val="233753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8C3-7E8F-4AFC-9B9E-49FB8F1454FB}"/>
              </a:ext>
            </a:extLst>
          </p:cNvPr>
          <p:cNvSpPr>
            <a:spLocks noGrp="1"/>
          </p:cNvSpPr>
          <p:nvPr>
            <p:ph type="title"/>
          </p:nvPr>
        </p:nvSpPr>
        <p:spPr>
          <a:xfrm>
            <a:off x="6302829" y="435525"/>
            <a:ext cx="5747657"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	</a:t>
            </a:r>
            <a:r>
              <a:rPr lang="en-US" sz="4000" b="1" kern="1200" dirty="0">
                <a:solidFill>
                  <a:schemeClr val="tx2"/>
                </a:solidFill>
                <a:latin typeface="+mj-lt"/>
                <a:ea typeface="+mj-ea"/>
                <a:cs typeface="+mj-cs"/>
              </a:rPr>
              <a:t>Developing a question</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Icon&#10;&#10;Description automatically generated">
            <a:extLst>
              <a:ext uri="{FF2B5EF4-FFF2-40B4-BE49-F238E27FC236}">
                <a16:creationId xmlns:a16="http://schemas.microsoft.com/office/drawing/2014/main" id="{5182CEBA-0C10-446C-8BF6-F9BBF23FC2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130" y="809322"/>
            <a:ext cx="3452126" cy="4818592"/>
          </a:xfrm>
          <a:prstGeom prst="rect">
            <a:avLst/>
          </a:prstGeom>
        </p:spPr>
      </p:pic>
      <p:sp>
        <p:nvSpPr>
          <p:cNvPr id="4" name="Text Placeholder 3">
            <a:extLst>
              <a:ext uri="{FF2B5EF4-FFF2-40B4-BE49-F238E27FC236}">
                <a16:creationId xmlns:a16="http://schemas.microsoft.com/office/drawing/2014/main" id="{6FF4E15C-4500-41A2-B8B3-A6BD41B51304}"/>
              </a:ext>
            </a:extLst>
          </p:cNvPr>
          <p:cNvSpPr>
            <a:spLocks noGrp="1"/>
          </p:cNvSpPr>
          <p:nvPr>
            <p:ph type="body" sz="half" idx="2"/>
          </p:nvPr>
        </p:nvSpPr>
        <p:spPr>
          <a:xfrm>
            <a:off x="6658044" y="1966669"/>
            <a:ext cx="5006336" cy="4086997"/>
          </a:xfrm>
        </p:spPr>
        <p:txBody>
          <a:bodyPr vert="horz" lIns="91440" tIns="45720" rIns="91440" bIns="45720" rtlCol="0" anchor="t">
            <a:normAutofit/>
          </a:bodyPr>
          <a:lstStyle/>
          <a:p>
            <a:pPr indent="-228600">
              <a:lnSpc>
                <a:spcPct val="150000"/>
              </a:lnSpc>
              <a:buFont typeface="Arial" panose="020B0604020202020204" pitchFamily="34" charset="0"/>
              <a:buChar char="•"/>
            </a:pPr>
            <a:r>
              <a:rPr lang="en-US" sz="4000" dirty="0"/>
              <a:t>Scope</a:t>
            </a:r>
          </a:p>
          <a:p>
            <a:pPr indent="-228600">
              <a:lnSpc>
                <a:spcPct val="150000"/>
              </a:lnSpc>
              <a:buFont typeface="Arial" panose="020B0604020202020204" pitchFamily="34" charset="0"/>
              <a:buChar char="•"/>
            </a:pPr>
            <a:r>
              <a:rPr lang="en-US" sz="4000" dirty="0"/>
              <a:t>Available evidence</a:t>
            </a:r>
          </a:p>
          <a:p>
            <a:pPr indent="-228600">
              <a:lnSpc>
                <a:spcPct val="150000"/>
              </a:lnSpc>
              <a:buFont typeface="Arial" panose="020B0604020202020204" pitchFamily="34" charset="0"/>
              <a:buChar char="•"/>
            </a:pPr>
            <a:r>
              <a:rPr lang="en-US" sz="4000" dirty="0"/>
              <a:t>Research methods</a:t>
            </a:r>
          </a:p>
          <a:p>
            <a:pPr indent="-228600">
              <a:lnSpc>
                <a:spcPct val="150000"/>
              </a:lnSpc>
              <a:buFont typeface="Arial" panose="020B0604020202020204" pitchFamily="34" charset="0"/>
              <a:buChar char="•"/>
            </a:pPr>
            <a:r>
              <a:rPr lang="en-US" sz="4000" dirty="0"/>
              <a:t>Background data</a:t>
            </a:r>
          </a:p>
        </p:txBody>
      </p:sp>
      <p:sp>
        <p:nvSpPr>
          <p:cNvPr id="7" name="Oval 6">
            <a:extLst>
              <a:ext uri="{FF2B5EF4-FFF2-40B4-BE49-F238E27FC236}">
                <a16:creationId xmlns:a16="http://schemas.microsoft.com/office/drawing/2014/main" id="{E8F442E8-FABF-4B58-8F07-BC2C1B9C1D0A}"/>
              </a:ext>
            </a:extLst>
          </p:cNvPr>
          <p:cNvSpPr/>
          <p:nvPr/>
        </p:nvSpPr>
        <p:spPr>
          <a:xfrm>
            <a:off x="6323084" y="641106"/>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spTree>
    <p:extLst>
      <p:ext uri="{BB962C8B-B14F-4D97-AF65-F5344CB8AC3E}">
        <p14:creationId xmlns:p14="http://schemas.microsoft.com/office/powerpoint/2010/main" val="18165224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sky, water, outdoor, pier&#10;&#10;Description automatically generated">
            <a:extLst>
              <a:ext uri="{FF2B5EF4-FFF2-40B4-BE49-F238E27FC236}">
                <a16:creationId xmlns:a16="http://schemas.microsoft.com/office/drawing/2014/main" id="{2E438837-0B8C-4D28-8CE4-DB27DCE81E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p:spPr>
      </p:pic>
      <p:grpSp>
        <p:nvGrpSpPr>
          <p:cNvPr id="12" name="Group 11">
            <a:extLst>
              <a:ext uri="{FF2B5EF4-FFF2-40B4-BE49-F238E27FC236}">
                <a16:creationId xmlns:a16="http://schemas.microsoft.com/office/drawing/2014/main" id="{2AEBD95A-D4BA-4817-BBB1-EBCB18999651}"/>
              </a:ext>
            </a:extLst>
          </p:cNvPr>
          <p:cNvGrpSpPr/>
          <p:nvPr/>
        </p:nvGrpSpPr>
        <p:grpSpPr>
          <a:xfrm>
            <a:off x="348343" y="116752"/>
            <a:ext cx="5747657" cy="1288473"/>
            <a:chOff x="856867" y="457200"/>
            <a:chExt cx="5747657" cy="1288473"/>
          </a:xfrm>
        </p:grpSpPr>
        <p:sp>
          <p:nvSpPr>
            <p:cNvPr id="5" name="Title 1">
              <a:extLst>
                <a:ext uri="{FF2B5EF4-FFF2-40B4-BE49-F238E27FC236}">
                  <a16:creationId xmlns:a16="http://schemas.microsoft.com/office/drawing/2014/main" id="{8E35A34C-9525-45D4-A9FE-C41643325DD8}"/>
                </a:ext>
              </a:extLst>
            </p:cNvPr>
            <p:cNvSpPr txBox="1">
              <a:spLocks/>
            </p:cNvSpPr>
            <p:nvPr/>
          </p:nvSpPr>
          <p:spPr>
            <a:xfrm>
              <a:off x="856867" y="457200"/>
              <a:ext cx="5747657" cy="1288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	</a:t>
              </a:r>
              <a:r>
                <a:rPr lang="en-US" sz="4000" b="1" dirty="0">
                  <a:solidFill>
                    <a:schemeClr val="tx2"/>
                  </a:solidFill>
                </a:rPr>
                <a:t>Developing a question</a:t>
              </a:r>
            </a:p>
          </p:txBody>
        </p:sp>
        <p:sp>
          <p:nvSpPr>
            <p:cNvPr id="6" name="Oval 5">
              <a:extLst>
                <a:ext uri="{FF2B5EF4-FFF2-40B4-BE49-F238E27FC236}">
                  <a16:creationId xmlns:a16="http://schemas.microsoft.com/office/drawing/2014/main" id="{0FFBD0BD-4CB9-41A3-8CD2-D7493907BF62}"/>
                </a:ext>
              </a:extLst>
            </p:cNvPr>
            <p:cNvSpPr/>
            <p:nvPr/>
          </p:nvSpPr>
          <p:spPr>
            <a:xfrm>
              <a:off x="856867" y="657029"/>
              <a:ext cx="914400" cy="8888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grpSp>
      <p:sp>
        <p:nvSpPr>
          <p:cNvPr id="13" name="TextBox 12">
            <a:extLst>
              <a:ext uri="{FF2B5EF4-FFF2-40B4-BE49-F238E27FC236}">
                <a16:creationId xmlns:a16="http://schemas.microsoft.com/office/drawing/2014/main" id="{0CD3A011-2650-4C5E-AB74-7D473EE94076}"/>
              </a:ext>
            </a:extLst>
          </p:cNvPr>
          <p:cNvSpPr txBox="1"/>
          <p:nvPr/>
        </p:nvSpPr>
        <p:spPr>
          <a:xfrm>
            <a:off x="6470073" y="6229245"/>
            <a:ext cx="5292436" cy="523220"/>
          </a:xfrm>
          <a:prstGeom prst="rect">
            <a:avLst/>
          </a:prstGeom>
          <a:noFill/>
        </p:spPr>
        <p:txBody>
          <a:bodyPr wrap="square" rtlCol="0">
            <a:spAutoFit/>
          </a:bodyPr>
          <a:lstStyle/>
          <a:p>
            <a:r>
              <a:rPr lang="en-US" sz="1400" dirty="0">
                <a:solidFill>
                  <a:schemeClr val="bg1">
                    <a:lumMod val="95000"/>
                  </a:schemeClr>
                </a:solidFill>
              </a:rPr>
              <a:t>Note: From </a:t>
            </a:r>
            <a:r>
              <a:rPr lang="en-US" sz="1400" i="1" dirty="0">
                <a:solidFill>
                  <a:schemeClr val="bg1">
                    <a:lumMod val="95000"/>
                  </a:schemeClr>
                </a:solidFill>
              </a:rPr>
              <a:t>Scopes</a:t>
            </a:r>
            <a:r>
              <a:rPr lang="en-US" sz="1400" dirty="0">
                <a:solidFill>
                  <a:schemeClr val="bg1">
                    <a:lumMod val="95000"/>
                  </a:schemeClr>
                </a:solidFill>
              </a:rPr>
              <a:t>, by John Loo, 2011, Flickr (</a:t>
            </a:r>
            <a:r>
              <a:rPr lang="en-US" sz="1400" dirty="0">
                <a:solidFill>
                  <a:schemeClr val="bg1">
                    <a:lumMod val="95000"/>
                  </a:schemeClr>
                </a:solidFill>
                <a:hlinkClick r:id="rId4">
                  <a:extLst>
                    <a:ext uri="{A12FA001-AC4F-418D-AE19-62706E023703}">
                      <ahyp:hlinkClr xmlns:ahyp="http://schemas.microsoft.com/office/drawing/2018/hyperlinkcolor" val="tx"/>
                    </a:ext>
                  </a:extLst>
                </a:hlinkClick>
              </a:rPr>
              <a:t>https://www.flickr.com/photos/johnloo/5974097391</a:t>
            </a:r>
            <a:r>
              <a:rPr lang="en-US" sz="1400" dirty="0">
                <a:solidFill>
                  <a:schemeClr val="bg1">
                    <a:lumMod val="95000"/>
                  </a:schemeClr>
                </a:solidFill>
              </a:rPr>
              <a:t>). CC BY 2.0.</a:t>
            </a:r>
          </a:p>
        </p:txBody>
      </p:sp>
      <p:sp>
        <p:nvSpPr>
          <p:cNvPr id="14" name="TextBox 13">
            <a:extLst>
              <a:ext uri="{FF2B5EF4-FFF2-40B4-BE49-F238E27FC236}">
                <a16:creationId xmlns:a16="http://schemas.microsoft.com/office/drawing/2014/main" id="{FFD1320C-204D-4011-83CE-0E92861BB636}"/>
              </a:ext>
            </a:extLst>
          </p:cNvPr>
          <p:cNvSpPr txBox="1"/>
          <p:nvPr/>
        </p:nvSpPr>
        <p:spPr>
          <a:xfrm>
            <a:off x="512618" y="2691332"/>
            <a:ext cx="5001491" cy="707886"/>
          </a:xfrm>
          <a:prstGeom prst="rect">
            <a:avLst/>
          </a:prstGeom>
          <a:noFill/>
        </p:spPr>
        <p:txBody>
          <a:bodyPr wrap="square" rtlCol="0">
            <a:spAutoFit/>
          </a:bodyPr>
          <a:lstStyle/>
          <a:p>
            <a:pPr algn="ctr"/>
            <a:r>
              <a:rPr lang="en-US" sz="4000" b="1" dirty="0"/>
              <a:t>Scope</a:t>
            </a:r>
          </a:p>
        </p:txBody>
      </p:sp>
    </p:spTree>
    <p:extLst>
      <p:ext uri="{BB962C8B-B14F-4D97-AF65-F5344CB8AC3E}">
        <p14:creationId xmlns:p14="http://schemas.microsoft.com/office/powerpoint/2010/main" val="79861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 up of a rock&#10;&#10;Description automatically generated with low confidence">
            <a:extLst>
              <a:ext uri="{FF2B5EF4-FFF2-40B4-BE49-F238E27FC236}">
                <a16:creationId xmlns:a16="http://schemas.microsoft.com/office/drawing/2014/main" id="{7DA2F32A-A0E6-449E-9DC1-DBE319F053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2255" y="0"/>
            <a:ext cx="5929745" cy="6858000"/>
          </a:xfrm>
        </p:spPr>
      </p:pic>
      <p:grpSp>
        <p:nvGrpSpPr>
          <p:cNvPr id="7" name="Group 6">
            <a:extLst>
              <a:ext uri="{FF2B5EF4-FFF2-40B4-BE49-F238E27FC236}">
                <a16:creationId xmlns:a16="http://schemas.microsoft.com/office/drawing/2014/main" id="{1EE33095-D3FC-48D7-9375-A9BD62D20FAC}"/>
              </a:ext>
            </a:extLst>
          </p:cNvPr>
          <p:cNvGrpSpPr/>
          <p:nvPr/>
        </p:nvGrpSpPr>
        <p:grpSpPr>
          <a:xfrm>
            <a:off x="348343" y="36800"/>
            <a:ext cx="5747657" cy="1288473"/>
            <a:chOff x="836612" y="457200"/>
            <a:chExt cx="5747657" cy="1325563"/>
          </a:xfrm>
        </p:grpSpPr>
        <p:sp>
          <p:nvSpPr>
            <p:cNvPr id="5" name="Title 1">
              <a:extLst>
                <a:ext uri="{FF2B5EF4-FFF2-40B4-BE49-F238E27FC236}">
                  <a16:creationId xmlns:a16="http://schemas.microsoft.com/office/drawing/2014/main" id="{8E35A34C-9525-45D4-A9FE-C41643325DD8}"/>
                </a:ext>
              </a:extLst>
            </p:cNvPr>
            <p:cNvSpPr txBox="1">
              <a:spLocks/>
            </p:cNvSpPr>
            <p:nvPr/>
          </p:nvSpPr>
          <p:spPr>
            <a:xfrm>
              <a:off x="836612" y="457200"/>
              <a:ext cx="5747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	</a:t>
              </a:r>
              <a:r>
                <a:rPr lang="en-US" sz="4000" b="1" dirty="0">
                  <a:solidFill>
                    <a:schemeClr val="tx2"/>
                  </a:solidFill>
                </a:rPr>
                <a:t>Developing a question</a:t>
              </a:r>
            </a:p>
          </p:txBody>
        </p:sp>
        <p:sp>
          <p:nvSpPr>
            <p:cNvPr id="6" name="Oval 5">
              <a:extLst>
                <a:ext uri="{FF2B5EF4-FFF2-40B4-BE49-F238E27FC236}">
                  <a16:creationId xmlns:a16="http://schemas.microsoft.com/office/drawing/2014/main" id="{0FFBD0BD-4CB9-41A3-8CD2-D7493907BF62}"/>
                </a:ext>
              </a:extLst>
            </p:cNvPr>
            <p:cNvSpPr/>
            <p:nvPr/>
          </p:nvSpPr>
          <p:spPr>
            <a:xfrm>
              <a:off x="856867" y="66278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grpSp>
      <p:sp>
        <p:nvSpPr>
          <p:cNvPr id="4" name="TextBox 3">
            <a:extLst>
              <a:ext uri="{FF2B5EF4-FFF2-40B4-BE49-F238E27FC236}">
                <a16:creationId xmlns:a16="http://schemas.microsoft.com/office/drawing/2014/main" id="{5CDC9CF2-AC46-41FA-A00E-73218DE7EA21}"/>
              </a:ext>
            </a:extLst>
          </p:cNvPr>
          <p:cNvSpPr txBox="1"/>
          <p:nvPr/>
        </p:nvSpPr>
        <p:spPr>
          <a:xfrm>
            <a:off x="6408716" y="6206836"/>
            <a:ext cx="5636821" cy="523220"/>
          </a:xfrm>
          <a:prstGeom prst="rect">
            <a:avLst/>
          </a:prstGeom>
          <a:noFill/>
        </p:spPr>
        <p:txBody>
          <a:bodyPr wrap="square" rtlCol="0">
            <a:spAutoFit/>
          </a:bodyPr>
          <a:lstStyle/>
          <a:p>
            <a:r>
              <a:rPr lang="en-US" sz="1400" dirty="0">
                <a:solidFill>
                  <a:schemeClr val="accent4">
                    <a:lumMod val="40000"/>
                    <a:lumOff val="60000"/>
                  </a:schemeClr>
                </a:solidFill>
              </a:rPr>
              <a:t>Note: From </a:t>
            </a:r>
            <a:r>
              <a:rPr lang="en-US" sz="1400" i="1" dirty="0">
                <a:solidFill>
                  <a:schemeClr val="accent4">
                    <a:lumMod val="40000"/>
                    <a:lumOff val="60000"/>
                  </a:schemeClr>
                </a:solidFill>
              </a:rPr>
              <a:t>Fingerprint, </a:t>
            </a:r>
            <a:r>
              <a:rPr lang="en-US" sz="1400" dirty="0">
                <a:solidFill>
                  <a:schemeClr val="accent4">
                    <a:lumMod val="40000"/>
                    <a:lumOff val="60000"/>
                  </a:schemeClr>
                </a:solidFill>
              </a:rPr>
              <a:t>by Conall, 2017, Flickr (</a:t>
            </a:r>
            <a:r>
              <a:rPr lang="en-US" sz="14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https://www.flickr.com/photos/conall/34381472845</a:t>
            </a:r>
            <a:r>
              <a:rPr lang="en-US" sz="1400" dirty="0">
                <a:solidFill>
                  <a:schemeClr val="accent4">
                    <a:lumMod val="40000"/>
                    <a:lumOff val="60000"/>
                  </a:schemeClr>
                </a:solidFill>
              </a:rPr>
              <a:t>). CC BY 2.0.  </a:t>
            </a:r>
          </a:p>
        </p:txBody>
      </p:sp>
      <p:sp>
        <p:nvSpPr>
          <p:cNvPr id="10" name="TextBox 9">
            <a:extLst>
              <a:ext uri="{FF2B5EF4-FFF2-40B4-BE49-F238E27FC236}">
                <a16:creationId xmlns:a16="http://schemas.microsoft.com/office/drawing/2014/main" id="{3F127BF2-E62C-47E6-9423-76653565DA21}"/>
              </a:ext>
            </a:extLst>
          </p:cNvPr>
          <p:cNvSpPr txBox="1"/>
          <p:nvPr/>
        </p:nvSpPr>
        <p:spPr>
          <a:xfrm>
            <a:off x="554182" y="2512437"/>
            <a:ext cx="5098473" cy="1323439"/>
          </a:xfrm>
          <a:prstGeom prst="rect">
            <a:avLst/>
          </a:prstGeom>
          <a:noFill/>
        </p:spPr>
        <p:txBody>
          <a:bodyPr wrap="square" rtlCol="0">
            <a:spAutoFit/>
          </a:bodyPr>
          <a:lstStyle/>
          <a:p>
            <a:pPr algn="ctr"/>
            <a:r>
              <a:rPr lang="en-US" sz="4000" b="1" dirty="0"/>
              <a:t>Situated in the available evidence</a:t>
            </a:r>
          </a:p>
        </p:txBody>
      </p:sp>
    </p:spTree>
    <p:extLst>
      <p:ext uri="{BB962C8B-B14F-4D97-AF65-F5344CB8AC3E}">
        <p14:creationId xmlns:p14="http://schemas.microsoft.com/office/powerpoint/2010/main" val="36700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4D65FF-0A3A-EACB-D8A4-9476D6F7B63A}"/>
              </a:ext>
            </a:extLst>
          </p:cNvPr>
          <p:cNvSpPr>
            <a:spLocks noGrp="1"/>
          </p:cNvSpPr>
          <p:nvPr>
            <p:ph idx="1"/>
          </p:nvPr>
        </p:nvSpPr>
        <p:spPr>
          <a:xfrm>
            <a:off x="484214" y="2835952"/>
            <a:ext cx="4944151" cy="3785419"/>
          </a:xfrm>
        </p:spPr>
        <p:txBody>
          <a:bodyPr>
            <a:normAutofit/>
          </a:bodyPr>
          <a:lstStyle/>
          <a:p>
            <a:pPr marL="0" indent="0" algn="ctr">
              <a:buNone/>
            </a:pPr>
            <a:r>
              <a:rPr lang="en-US" sz="4000" b="1" dirty="0"/>
              <a:t>Research </a:t>
            </a:r>
          </a:p>
          <a:p>
            <a:pPr marL="0" indent="0" algn="ctr">
              <a:buNone/>
            </a:pPr>
            <a:r>
              <a:rPr lang="en-US" sz="4000" b="1" dirty="0"/>
              <a:t>design and methods</a:t>
            </a:r>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1E56C79E-980F-4C45-96E6-490C8E43C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642" y="833418"/>
            <a:ext cx="4007665" cy="5187917"/>
          </a:xfrm>
          <a:prstGeom prst="rect">
            <a:avLst/>
          </a:prstGeom>
          <a:effectLst/>
        </p:spPr>
      </p:pic>
      <p:grpSp>
        <p:nvGrpSpPr>
          <p:cNvPr id="10" name="Group 9">
            <a:extLst>
              <a:ext uri="{FF2B5EF4-FFF2-40B4-BE49-F238E27FC236}">
                <a16:creationId xmlns:a16="http://schemas.microsoft.com/office/drawing/2014/main" id="{5A6570C4-F57B-4F80-9F25-81E3B9DE6BD7}"/>
              </a:ext>
            </a:extLst>
          </p:cNvPr>
          <p:cNvGrpSpPr/>
          <p:nvPr/>
        </p:nvGrpSpPr>
        <p:grpSpPr>
          <a:xfrm>
            <a:off x="348343" y="36800"/>
            <a:ext cx="5747657" cy="1288473"/>
            <a:chOff x="836612" y="457200"/>
            <a:chExt cx="5747657" cy="1325563"/>
          </a:xfrm>
        </p:grpSpPr>
        <p:sp>
          <p:nvSpPr>
            <p:cNvPr id="11" name="Title 1">
              <a:extLst>
                <a:ext uri="{FF2B5EF4-FFF2-40B4-BE49-F238E27FC236}">
                  <a16:creationId xmlns:a16="http://schemas.microsoft.com/office/drawing/2014/main" id="{AD2338AC-639C-4FB4-AF7E-CAD50F15DAC9}"/>
                </a:ext>
              </a:extLst>
            </p:cNvPr>
            <p:cNvSpPr txBox="1">
              <a:spLocks/>
            </p:cNvSpPr>
            <p:nvPr/>
          </p:nvSpPr>
          <p:spPr>
            <a:xfrm>
              <a:off x="836612" y="457200"/>
              <a:ext cx="57476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	</a:t>
              </a:r>
              <a:r>
                <a:rPr lang="en-US" sz="4000" b="1" dirty="0">
                  <a:solidFill>
                    <a:schemeClr val="tx2"/>
                  </a:solidFill>
                </a:rPr>
                <a:t>Developing a question</a:t>
              </a:r>
            </a:p>
          </p:txBody>
        </p:sp>
        <p:sp>
          <p:nvSpPr>
            <p:cNvPr id="13" name="Oval 12">
              <a:extLst>
                <a:ext uri="{FF2B5EF4-FFF2-40B4-BE49-F238E27FC236}">
                  <a16:creationId xmlns:a16="http://schemas.microsoft.com/office/drawing/2014/main" id="{CD53AB18-3524-42D7-BD56-44B1561E6600}"/>
                </a:ext>
              </a:extLst>
            </p:cNvPr>
            <p:cNvSpPr/>
            <p:nvPr/>
          </p:nvSpPr>
          <p:spPr>
            <a:xfrm>
              <a:off x="856867" y="66278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Rockwell Extra Bold" panose="02060903040505020403" pitchFamily="18" charset="0"/>
                </a:rPr>
                <a:t>1</a:t>
              </a:r>
            </a:p>
          </p:txBody>
        </p:sp>
      </p:grpSp>
      <p:sp>
        <p:nvSpPr>
          <p:cNvPr id="6" name="TextBox 5">
            <a:extLst>
              <a:ext uri="{FF2B5EF4-FFF2-40B4-BE49-F238E27FC236}">
                <a16:creationId xmlns:a16="http://schemas.microsoft.com/office/drawing/2014/main" id="{A706D9A2-C5D7-4515-8215-3E523C7AE56F}"/>
              </a:ext>
            </a:extLst>
          </p:cNvPr>
          <p:cNvSpPr txBox="1"/>
          <p:nvPr/>
        </p:nvSpPr>
        <p:spPr>
          <a:xfrm>
            <a:off x="6577582" y="6331535"/>
            <a:ext cx="5258222" cy="523220"/>
          </a:xfrm>
          <a:prstGeom prst="rect">
            <a:avLst/>
          </a:prstGeom>
          <a:noFill/>
        </p:spPr>
        <p:txBody>
          <a:bodyPr wrap="square" rtlCol="0">
            <a:spAutoFit/>
          </a:bodyPr>
          <a:lstStyle/>
          <a:p>
            <a:r>
              <a:rPr lang="en-US" sz="1400" dirty="0"/>
              <a:t>Note: From </a:t>
            </a:r>
            <a:r>
              <a:rPr lang="en-US" sz="1400" i="1" dirty="0"/>
              <a:t>Do you need pants? Questionnaire</a:t>
            </a:r>
            <a:r>
              <a:rPr lang="en-US" sz="1400" dirty="0"/>
              <a:t>, by Jason </a:t>
            </a:r>
            <a:r>
              <a:rPr lang="en-US" sz="1400" dirty="0" err="1"/>
              <a:t>Eppink</a:t>
            </a:r>
            <a:r>
              <a:rPr lang="en-US" sz="1400" dirty="0"/>
              <a:t>, Flickr (</a:t>
            </a:r>
            <a:r>
              <a:rPr lang="en-US" sz="1400" dirty="0">
                <a:hlinkClick r:id="rId4"/>
              </a:rPr>
              <a:t>https://www.flickr.com/photos/jasoneppink/3190318778</a:t>
            </a:r>
            <a:r>
              <a:rPr lang="en-US" sz="1400" dirty="0"/>
              <a:t>). CC BY 2.0. </a:t>
            </a:r>
          </a:p>
        </p:txBody>
      </p:sp>
    </p:spTree>
    <p:extLst>
      <p:ext uri="{BB962C8B-B14F-4D97-AF65-F5344CB8AC3E}">
        <p14:creationId xmlns:p14="http://schemas.microsoft.com/office/powerpoint/2010/main" val="1078624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3790</Words>
  <Application>Microsoft Office PowerPoint</Application>
  <PresentationFormat>Widescreen</PresentationFormat>
  <Paragraphs>262</Paragraphs>
  <Slides>24</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Abadi</vt:lpstr>
      <vt:lpstr>Arial</vt:lpstr>
      <vt:lpstr>Bookman Old Style</vt:lpstr>
      <vt:lpstr>Calibri</vt:lpstr>
      <vt:lpstr>Calibri Light</vt:lpstr>
      <vt:lpstr>Century</vt:lpstr>
      <vt:lpstr>Courier New</vt:lpstr>
      <vt:lpstr>Lucida Sans</vt:lpstr>
      <vt:lpstr>Open Sans</vt:lpstr>
      <vt:lpstr>Rockwell Extra Bold</vt:lpstr>
      <vt:lpstr>Symbol</vt:lpstr>
      <vt:lpstr>Wingdings</vt:lpstr>
      <vt:lpstr>Office Theme</vt:lpstr>
      <vt:lpstr>Librarians as Partners  in Bringing your Research  to Publication</vt:lpstr>
      <vt:lpstr>What Librarians Bring  to the Table</vt:lpstr>
      <vt:lpstr>Background</vt:lpstr>
      <vt:lpstr>PowerPoint Presentation</vt:lpstr>
      <vt:lpstr>PowerPoint Presentation</vt:lpstr>
      <vt:lpstr> Developing a question</vt:lpstr>
      <vt:lpstr>PowerPoint Presentation</vt:lpstr>
      <vt:lpstr>PowerPoint Presentation</vt:lpstr>
      <vt:lpstr>PowerPoint Presentation</vt:lpstr>
      <vt:lpstr>PowerPoint Presentation</vt:lpstr>
      <vt:lpstr> Literature Searching</vt:lpstr>
      <vt:lpstr>PowerPoint Presentation</vt:lpstr>
      <vt:lpstr>PowerPoint Presentation</vt:lpstr>
      <vt:lpstr>PowerPoint Presentation</vt:lpstr>
      <vt:lpstr>PowerPoint Presentation</vt:lpstr>
      <vt:lpstr> Organizing</vt:lpstr>
      <vt:lpstr>Organizing</vt:lpstr>
      <vt:lpstr>Organizing</vt:lpstr>
      <vt:lpstr>A Brief Pause for Thoughts about Systematic and Scoping Reviews</vt:lpstr>
      <vt:lpstr> Publishing and   beyond</vt:lpstr>
      <vt:lpstr>Publishing and beyond</vt:lpstr>
      <vt:lpstr>Publishing and beyond</vt:lpstr>
      <vt:lpstr>Publishing and beyond</vt:lpstr>
      <vt:lpstr>Conclusion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Jessica G.</dc:creator>
  <cp:lastModifiedBy>Bell, Jessica G.</cp:lastModifiedBy>
  <cp:revision>22</cp:revision>
  <dcterms:created xsi:type="dcterms:W3CDTF">2022-12-13T20:46:39Z</dcterms:created>
  <dcterms:modified xsi:type="dcterms:W3CDTF">2022-12-20T14:15:30Z</dcterms:modified>
</cp:coreProperties>
</file>